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7" r:id="rId3"/>
    <p:sldId id="260" r:id="rId4"/>
    <p:sldId id="264" r:id="rId5"/>
    <p:sldId id="299" r:id="rId6"/>
    <p:sldId id="259" r:id="rId7"/>
    <p:sldId id="265" r:id="rId8"/>
    <p:sldId id="279" r:id="rId9"/>
    <p:sldId id="278" r:id="rId10"/>
    <p:sldId id="290" r:id="rId11"/>
    <p:sldId id="280" r:id="rId12"/>
    <p:sldId id="291" r:id="rId13"/>
    <p:sldId id="293" r:id="rId14"/>
    <p:sldId id="282" r:id="rId15"/>
    <p:sldId id="298" r:id="rId16"/>
    <p:sldId id="294" r:id="rId17"/>
    <p:sldId id="295" r:id="rId18"/>
    <p:sldId id="296" r:id="rId19"/>
    <p:sldId id="297" r:id="rId20"/>
    <p:sldId id="288" r:id="rId21"/>
    <p:sldId id="292" r:id="rId22"/>
    <p:sldId id="285" r:id="rId23"/>
    <p:sldId id="284" r:id="rId24"/>
    <p:sldId id="276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FC34-5BF2-4290-9EB4-635860C15619}" type="datetimeFigureOut">
              <a:rPr lang="ru-RU" smtClean="0"/>
              <a:t>16.10.2019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FB544-E441-442D-BE53-C33074A653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06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B544-E441-442D-BE53-C33074A653D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28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0" name="Group 18"/>
          <p:cNvGrpSpPr>
            <a:grpSpLocks/>
          </p:cNvGrpSpPr>
          <p:nvPr/>
        </p:nvGrpSpPr>
        <p:grpSpPr bwMode="auto">
          <a:xfrm>
            <a:off x="-6350" y="4724400"/>
            <a:ext cx="9144000" cy="2133600"/>
            <a:chOff x="0" y="2976"/>
            <a:chExt cx="5760" cy="1344"/>
          </a:xfrm>
        </p:grpSpPr>
        <p:sp>
          <p:nvSpPr>
            <p:cNvPr id="3091" name="Rectangle 19"/>
            <p:cNvSpPr>
              <a:spLocks noChangeArrowheads="1"/>
            </p:cNvSpPr>
            <p:nvPr/>
          </p:nvSpPr>
          <p:spPr bwMode="ltGray">
            <a:xfrm>
              <a:off x="53" y="2976"/>
              <a:ext cx="5666" cy="13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2" name="Rectangle 20"/>
            <p:cNvSpPr>
              <a:spLocks noChangeArrowheads="1"/>
            </p:cNvSpPr>
            <p:nvPr/>
          </p:nvSpPr>
          <p:spPr bwMode="ltGray">
            <a:xfrm>
              <a:off x="0" y="2976"/>
              <a:ext cx="5760" cy="227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93" name="Rectangle 21"/>
          <p:cNvSpPr>
            <a:spLocks noChangeArrowheads="1"/>
          </p:cNvSpPr>
          <p:nvPr/>
        </p:nvSpPr>
        <p:spPr bwMode="ltGray">
          <a:xfrm>
            <a:off x="-6350" y="0"/>
            <a:ext cx="9144000" cy="2205038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3094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260600"/>
            <a:ext cx="8982075" cy="239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404938"/>
            <a:ext cx="7239000" cy="762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90600" y="5334000"/>
            <a:ext cx="7086600" cy="609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-6350" y="0"/>
            <a:ext cx="9155113" cy="6859588"/>
            <a:chOff x="0" y="0"/>
            <a:chExt cx="5764" cy="4321"/>
          </a:xfrm>
        </p:grpSpPr>
        <p:sp>
          <p:nvSpPr>
            <p:cNvPr id="3096" name="AutoShape 24"/>
            <p:cNvSpPr>
              <a:spLocks noChangeArrowheads="1"/>
            </p:cNvSpPr>
            <p:nvPr/>
          </p:nvSpPr>
          <p:spPr bwMode="white">
            <a:xfrm>
              <a:off x="27" y="24"/>
              <a:ext cx="5712" cy="4274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white">
            <a:xfrm>
              <a:off x="0" y="0"/>
              <a:ext cx="288" cy="282"/>
            </a:xfrm>
            <a:custGeom>
              <a:avLst/>
              <a:gdLst>
                <a:gd name="T0" fmla="*/ 2 w 288"/>
                <a:gd name="T1" fmla="*/ 282 h 282"/>
                <a:gd name="T2" fmla="*/ 82 w 288"/>
                <a:gd name="T3" fmla="*/ 144 h 282"/>
                <a:gd name="T4" fmla="*/ 165 w 288"/>
                <a:gd name="T5" fmla="*/ 36 h 282"/>
                <a:gd name="T6" fmla="*/ 288 w 288"/>
                <a:gd name="T7" fmla="*/ 0 h 282"/>
                <a:gd name="T8" fmla="*/ 0 w 288"/>
                <a:gd name="T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282">
                  <a:moveTo>
                    <a:pt x="2" y="282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white">
            <a:xfrm>
              <a:off x="5" y="3985"/>
              <a:ext cx="244" cy="336"/>
            </a:xfrm>
            <a:custGeom>
              <a:avLst/>
              <a:gdLst>
                <a:gd name="T0" fmla="*/ 243 w 243"/>
                <a:gd name="T1" fmla="*/ 335 h 336"/>
                <a:gd name="T2" fmla="*/ 122 w 243"/>
                <a:gd name="T3" fmla="*/ 239 h 336"/>
                <a:gd name="T4" fmla="*/ 30 w 243"/>
                <a:gd name="T5" fmla="*/ 144 h 336"/>
                <a:gd name="T6" fmla="*/ 0 w 243"/>
                <a:gd name="T7" fmla="*/ 0 h 336"/>
                <a:gd name="T8" fmla="*/ 1 w 243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336">
                  <a:moveTo>
                    <a:pt x="243" y="335"/>
                  </a:moveTo>
                  <a:lnTo>
                    <a:pt x="122" y="239"/>
                  </a:lnTo>
                  <a:lnTo>
                    <a:pt x="30" y="144"/>
                  </a:lnTo>
                  <a:lnTo>
                    <a:pt x="0" y="0"/>
                  </a:lnTo>
                  <a:lnTo>
                    <a:pt x="1" y="33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white">
            <a:xfrm>
              <a:off x="5511" y="4029"/>
              <a:ext cx="253" cy="290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white">
            <a:xfrm>
              <a:off x="5472" y="0"/>
              <a:ext cx="288" cy="288"/>
            </a:xfrm>
            <a:custGeom>
              <a:avLst/>
              <a:gdLst>
                <a:gd name="T0" fmla="*/ 0 w 288"/>
                <a:gd name="T1" fmla="*/ 0 h 288"/>
                <a:gd name="T2" fmla="*/ 144 w 288"/>
                <a:gd name="T3" fmla="*/ 82 h 288"/>
                <a:gd name="T4" fmla="*/ 252 w 288"/>
                <a:gd name="T5" fmla="*/ 165 h 288"/>
                <a:gd name="T6" fmla="*/ 288 w 288"/>
                <a:gd name="T7" fmla="*/ 288 h 288"/>
                <a:gd name="T8" fmla="*/ 288 w 288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288">
                  <a:moveTo>
                    <a:pt x="0" y="0"/>
                  </a:moveTo>
                  <a:lnTo>
                    <a:pt x="144" y="82"/>
                  </a:lnTo>
                  <a:lnTo>
                    <a:pt x="252" y="165"/>
                  </a:lnTo>
                  <a:lnTo>
                    <a:pt x="288" y="288"/>
                  </a:lnTo>
                  <a:lnTo>
                    <a:pt x="288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B5C0D7-9E1E-4954-957E-C4BB0CFC6A2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7017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626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626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2F83C2-A6C1-4995-8C04-BC1DE490AAD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05214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9001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4948238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7315200" y="6461125"/>
            <a:ext cx="16764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457200" y="6472238"/>
            <a:ext cx="609600" cy="233362"/>
          </a:xfrm>
        </p:spPr>
        <p:txBody>
          <a:bodyPr/>
          <a:lstStyle>
            <a:lvl1pPr>
              <a:defRPr/>
            </a:lvl1pPr>
          </a:lstStyle>
          <a:p>
            <a:fld id="{CF1A9CBB-2B73-4603-9E90-4A4D3489C14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9063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766279-4F2E-466E-A799-E21E85BF394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2627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2C2E5C-45AF-491D-909E-BD5B664FC34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4813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4948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4948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912937-EC63-4BCB-A30F-5228E066A03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7115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57BDC0-3E95-47BE-AF9A-0991CB32639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8913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B9FD8-F8DE-49C5-8616-496FA9F165F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9473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F14F99-DA2A-41F7-810E-C2F4FC6A38E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6301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303CDA-5157-44E8-B0D2-A96050CE980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0866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D42930-8A39-44E0-BCB1-4C30E22ABFC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1055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20638" y="22225"/>
          <a:ext cx="9101137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Image" r:id="rId15" imgW="6653968" imgH="1180952" progId="Photoshop.Image.6">
                  <p:embed/>
                </p:oleObj>
              </mc:Choice>
              <mc:Fallback>
                <p:oleObj name="Image" r:id="rId15" imgW="6653968" imgH="1180952" progId="Photoshop.Image.6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8" y="22225"/>
                        <a:ext cx="9101137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Rectangle 16"/>
          <p:cNvSpPr>
            <a:spLocks noChangeArrowheads="1"/>
          </p:cNvSpPr>
          <p:nvPr/>
        </p:nvSpPr>
        <p:spPr bwMode="invGray">
          <a:xfrm>
            <a:off x="0" y="6453188"/>
            <a:ext cx="9109075" cy="40481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494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61125"/>
            <a:ext cx="1676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altLang="ru-RU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472238"/>
            <a:ext cx="609600" cy="23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fld id="{46D570E6-A554-42B0-BC64-D8D0FDE55642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228600"/>
            <a:ext cx="81534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grpSp>
        <p:nvGrpSpPr>
          <p:cNvPr id="1041" name="Group 17"/>
          <p:cNvGrpSpPr>
            <a:grpSpLocks/>
          </p:cNvGrpSpPr>
          <p:nvPr/>
        </p:nvGrpSpPr>
        <p:grpSpPr bwMode="auto">
          <a:xfrm>
            <a:off x="-11113" y="0"/>
            <a:ext cx="9159876" cy="6859588"/>
            <a:chOff x="0" y="0"/>
            <a:chExt cx="5764" cy="4321"/>
          </a:xfrm>
        </p:grpSpPr>
        <p:sp>
          <p:nvSpPr>
            <p:cNvPr id="1042" name="AutoShape 18"/>
            <p:cNvSpPr>
              <a:spLocks noChangeArrowheads="1"/>
            </p:cNvSpPr>
            <p:nvPr/>
          </p:nvSpPr>
          <p:spPr bwMode="white">
            <a:xfrm>
              <a:off x="27" y="24"/>
              <a:ext cx="5712" cy="4274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white">
            <a:xfrm>
              <a:off x="0" y="0"/>
              <a:ext cx="288" cy="282"/>
            </a:xfrm>
            <a:custGeom>
              <a:avLst/>
              <a:gdLst>
                <a:gd name="T0" fmla="*/ 2 w 288"/>
                <a:gd name="T1" fmla="*/ 282 h 282"/>
                <a:gd name="T2" fmla="*/ 82 w 288"/>
                <a:gd name="T3" fmla="*/ 144 h 282"/>
                <a:gd name="T4" fmla="*/ 165 w 288"/>
                <a:gd name="T5" fmla="*/ 36 h 282"/>
                <a:gd name="T6" fmla="*/ 288 w 288"/>
                <a:gd name="T7" fmla="*/ 0 h 282"/>
                <a:gd name="T8" fmla="*/ 0 w 288"/>
                <a:gd name="T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282">
                  <a:moveTo>
                    <a:pt x="2" y="282"/>
                  </a:moveTo>
                  <a:lnTo>
                    <a:pt x="82" y="144"/>
                  </a:lnTo>
                  <a:lnTo>
                    <a:pt x="165" y="3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white">
            <a:xfrm>
              <a:off x="5" y="3985"/>
              <a:ext cx="244" cy="336"/>
            </a:xfrm>
            <a:custGeom>
              <a:avLst/>
              <a:gdLst>
                <a:gd name="T0" fmla="*/ 243 w 243"/>
                <a:gd name="T1" fmla="*/ 335 h 336"/>
                <a:gd name="T2" fmla="*/ 122 w 243"/>
                <a:gd name="T3" fmla="*/ 239 h 336"/>
                <a:gd name="T4" fmla="*/ 30 w 243"/>
                <a:gd name="T5" fmla="*/ 144 h 336"/>
                <a:gd name="T6" fmla="*/ 0 w 243"/>
                <a:gd name="T7" fmla="*/ 0 h 336"/>
                <a:gd name="T8" fmla="*/ 1 w 243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336">
                  <a:moveTo>
                    <a:pt x="243" y="335"/>
                  </a:moveTo>
                  <a:lnTo>
                    <a:pt x="122" y="239"/>
                  </a:lnTo>
                  <a:lnTo>
                    <a:pt x="30" y="144"/>
                  </a:lnTo>
                  <a:lnTo>
                    <a:pt x="0" y="0"/>
                  </a:lnTo>
                  <a:lnTo>
                    <a:pt x="1" y="33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white">
            <a:xfrm>
              <a:off x="5511" y="4029"/>
              <a:ext cx="253" cy="290"/>
            </a:xfrm>
            <a:custGeom>
              <a:avLst/>
              <a:gdLst>
                <a:gd name="T0" fmla="*/ 229 w 232"/>
                <a:gd name="T1" fmla="*/ 0 h 290"/>
                <a:gd name="T2" fmla="*/ 164 w 232"/>
                <a:gd name="T3" fmla="*/ 144 h 290"/>
                <a:gd name="T4" fmla="*/ 98 w 232"/>
                <a:gd name="T5" fmla="*/ 253 h 290"/>
                <a:gd name="T6" fmla="*/ 0 w 232"/>
                <a:gd name="T7" fmla="*/ 290 h 290"/>
                <a:gd name="T8" fmla="*/ 232 w 232"/>
                <a:gd name="T9" fmla="*/ 287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white">
            <a:xfrm>
              <a:off x="5472" y="0"/>
              <a:ext cx="288" cy="288"/>
            </a:xfrm>
            <a:custGeom>
              <a:avLst/>
              <a:gdLst>
                <a:gd name="T0" fmla="*/ 0 w 288"/>
                <a:gd name="T1" fmla="*/ 0 h 288"/>
                <a:gd name="T2" fmla="*/ 144 w 288"/>
                <a:gd name="T3" fmla="*/ 82 h 288"/>
                <a:gd name="T4" fmla="*/ 252 w 288"/>
                <a:gd name="T5" fmla="*/ 165 h 288"/>
                <a:gd name="T6" fmla="*/ 288 w 288"/>
                <a:gd name="T7" fmla="*/ 288 h 288"/>
                <a:gd name="T8" fmla="*/ 288 w 288"/>
                <a:gd name="T9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288">
                  <a:moveTo>
                    <a:pt x="0" y="0"/>
                  </a:moveTo>
                  <a:lnTo>
                    <a:pt x="144" y="82"/>
                  </a:lnTo>
                  <a:lnTo>
                    <a:pt x="252" y="165"/>
                  </a:lnTo>
                  <a:lnTo>
                    <a:pt x="288" y="288"/>
                  </a:lnTo>
                  <a:lnTo>
                    <a:pt x="288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dirty="0" smtClean="0"/>
              <a:t>Диагностика мотивации</a:t>
            </a:r>
            <a:endParaRPr lang="en-US" alt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1800" dirty="0" smtClean="0"/>
              <a:t>Младшие школьники и подростки</a:t>
            </a:r>
            <a:endParaRPr lang="en-US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Концепция </a:t>
            </a:r>
            <a:r>
              <a:rPr lang="ru-RU" dirty="0" err="1" smtClean="0"/>
              <a:t>Маслоу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Logo</a:t>
            </a:r>
            <a:endParaRPr lang="en-US" alt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8492" y="1344250"/>
            <a:ext cx="7712108" cy="491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20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Содержание потребностей  Пирамидка </a:t>
            </a:r>
            <a:r>
              <a:rPr lang="ru-RU" altLang="ru-RU" dirty="0" err="1" smtClean="0"/>
              <a:t>Маслоу</a:t>
            </a:r>
            <a:endParaRPr lang="en-US" altLang="ru-RU" sz="2000" dirty="0"/>
          </a:p>
        </p:txBody>
      </p:sp>
      <p:sp>
        <p:nvSpPr>
          <p:cNvPr id="91139" name="Freeform 3"/>
          <p:cNvSpPr>
            <a:spLocks/>
          </p:cNvSpPr>
          <p:nvPr/>
        </p:nvSpPr>
        <p:spPr bwMode="gray">
          <a:xfrm>
            <a:off x="5073650" y="1219200"/>
            <a:ext cx="1466850" cy="1155700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>
            <a:off x="3363816" y="2465388"/>
            <a:ext cx="2471139" cy="3627908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1D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gray">
          <a:xfrm>
            <a:off x="3657600" y="2514600"/>
            <a:ext cx="1863725" cy="2873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2" name="AutoShape 6"/>
          <p:cNvSpPr>
            <a:spLocks noChangeArrowheads="1"/>
          </p:cNvSpPr>
          <p:nvPr/>
        </p:nvSpPr>
        <p:spPr bwMode="auto">
          <a:xfrm flipH="1">
            <a:off x="5334000" y="2590800"/>
            <a:ext cx="73025" cy="144463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 flipH="1">
            <a:off x="3743325" y="2581275"/>
            <a:ext cx="71438" cy="144463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5934075" y="1772816"/>
            <a:ext cx="3057525" cy="3534197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gray">
          <a:xfrm>
            <a:off x="6149975" y="2008188"/>
            <a:ext cx="1863725" cy="2873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6" name="AutoShape 10"/>
          <p:cNvSpPr>
            <a:spLocks noChangeArrowheads="1"/>
          </p:cNvSpPr>
          <p:nvPr/>
        </p:nvSpPr>
        <p:spPr bwMode="auto">
          <a:xfrm flipH="1">
            <a:off x="7835900" y="2079625"/>
            <a:ext cx="71438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 flipH="1">
            <a:off x="6253163" y="2079625"/>
            <a:ext cx="71437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8" name="Freeform 12"/>
          <p:cNvSpPr>
            <a:spLocks/>
          </p:cNvSpPr>
          <p:nvPr/>
        </p:nvSpPr>
        <p:spPr bwMode="gray">
          <a:xfrm>
            <a:off x="2492375" y="1720850"/>
            <a:ext cx="1466850" cy="1157288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gray">
          <a:xfrm>
            <a:off x="3904798" y="2486025"/>
            <a:ext cx="13280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1400" dirty="0" smtClean="0">
                <a:solidFill>
                  <a:schemeClr val="bg1"/>
                </a:solidFill>
              </a:rPr>
              <a:t>Безопасность</a:t>
            </a:r>
            <a:endParaRPr lang="en-US" altLang="ru-RU" sz="1400" dirty="0">
              <a:solidFill>
                <a:schemeClr val="bg1"/>
              </a:solidFill>
            </a:endParaRP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gray">
          <a:xfrm>
            <a:off x="6281958" y="1990725"/>
            <a:ext cx="16029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1400" dirty="0" smtClean="0">
                <a:solidFill>
                  <a:srgbClr val="FFFFFF"/>
                </a:solidFill>
              </a:rPr>
              <a:t>Принадлежность</a:t>
            </a:r>
            <a:endParaRPr lang="en-US" altLang="ru-RU" sz="1400" dirty="0">
              <a:solidFill>
                <a:srgbClr val="FFFFFF"/>
              </a:solidFill>
            </a:endParaRPr>
          </a:p>
        </p:txBody>
      </p:sp>
      <p:grpSp>
        <p:nvGrpSpPr>
          <p:cNvPr id="91151" name="Group 15"/>
          <p:cNvGrpSpPr>
            <a:grpSpLocks/>
          </p:cNvGrpSpPr>
          <p:nvPr/>
        </p:nvGrpSpPr>
        <p:grpSpPr bwMode="auto">
          <a:xfrm>
            <a:off x="107504" y="2590800"/>
            <a:ext cx="3118296" cy="3870325"/>
            <a:chOff x="576" y="1836"/>
            <a:chExt cx="1446" cy="2094"/>
          </a:xfrm>
        </p:grpSpPr>
        <p:sp>
          <p:nvSpPr>
            <p:cNvPr id="91152" name="AutoShape 16"/>
            <p:cNvSpPr>
              <a:spLocks noChangeArrowheads="1"/>
            </p:cNvSpPr>
            <p:nvPr/>
          </p:nvSpPr>
          <p:spPr bwMode="auto">
            <a:xfrm>
              <a:off x="576" y="1942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3" name="AutoShape 17"/>
            <p:cNvSpPr>
              <a:spLocks noChangeArrowheads="1"/>
            </p:cNvSpPr>
            <p:nvPr/>
          </p:nvSpPr>
          <p:spPr bwMode="gray">
            <a:xfrm>
              <a:off x="712" y="1852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4" name="AutoShape 18"/>
            <p:cNvSpPr>
              <a:spLocks noChangeArrowheads="1"/>
            </p:cNvSpPr>
            <p:nvPr/>
          </p:nvSpPr>
          <p:spPr bwMode="auto">
            <a:xfrm flipH="1">
              <a:off x="1773" y="1897"/>
              <a:ext cx="45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5" name="AutoShape 19"/>
            <p:cNvSpPr>
              <a:spLocks noChangeArrowheads="1"/>
            </p:cNvSpPr>
            <p:nvPr/>
          </p:nvSpPr>
          <p:spPr bwMode="auto">
            <a:xfrm flipH="1">
              <a:off x="776" y="1897"/>
              <a:ext cx="46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6" name="Text Box 20"/>
            <p:cNvSpPr txBox="1">
              <a:spLocks noChangeArrowheads="1"/>
            </p:cNvSpPr>
            <p:nvPr/>
          </p:nvSpPr>
          <p:spPr bwMode="gray">
            <a:xfrm>
              <a:off x="894" y="1836"/>
              <a:ext cx="798" cy="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altLang="ru-RU" sz="1400" dirty="0" smtClean="0">
                  <a:solidFill>
                    <a:schemeClr val="bg1"/>
                  </a:solidFill>
                </a:rPr>
                <a:t>Физиологические</a:t>
              </a:r>
              <a:endParaRPr lang="en-US" alt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91157" name="Text Box 21"/>
            <p:cNvSpPr txBox="1">
              <a:spLocks noChangeArrowheads="1"/>
            </p:cNvSpPr>
            <p:nvPr/>
          </p:nvSpPr>
          <p:spPr bwMode="auto">
            <a:xfrm>
              <a:off x="576" y="1988"/>
              <a:ext cx="1446" cy="18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endPara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0" hangingPunct="0"/>
              <a:r>
                <a:rPr lang="ru-RU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Тепло зимой в помещении, удобные стулья и парты, соответствующие росту ученика,  возможность съесть хороший и доступный завтрак в столовой, помыть руки теплой водой (вместо ледяной), и это условия гигиены и комфорта в школьном туалете. Это также портфель с 3-4 учебниками вместо 6-10, адекватный по тяжести к физической комплекции ученика. Это также возможность слышать, что говорит учитель в классе (акустические свойства помещений зачастую не продуманы с точки зрения учебного процесса). Это освещение в классе и отсутствие шума от люминесцентных ламп.</a:t>
              </a:r>
              <a:endParaRPr lang="en-US" altLang="ru-RU" sz="1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3505200" y="2886074"/>
            <a:ext cx="214692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/>
              <a:t>И</a:t>
            </a:r>
            <a:r>
              <a:rPr lang="ru-RU" sz="1200" dirty="0" smtClean="0"/>
              <a:t>меть защиту от разрушения, боли, потери, страха, неустроенности, эмоционального оскорбления. </a:t>
            </a:r>
            <a:r>
              <a:rPr lang="ru-RU" sz="1200" dirty="0"/>
              <a:t>Ф</a:t>
            </a:r>
            <a:r>
              <a:rPr lang="ru-RU" sz="1200" dirty="0" smtClean="0"/>
              <a:t>изическая безопасность, физические и личностные границы, защищенность от материальных и эмоциональных потерь и от эмоционального оскорбления.</a:t>
            </a:r>
            <a:endParaRPr lang="en-US" altLang="ru-RU" sz="1200" dirty="0">
              <a:solidFill>
                <a:srgbClr val="000000"/>
              </a:solidFill>
            </a:endParaRP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6019800" y="2366962"/>
            <a:ext cx="2872680" cy="269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sz="1300" dirty="0" smtClean="0"/>
              <a:t>Потребность в принадлежности, в эмоциональном контакте, эмоциональной связанности. Связь ребенка с семьей, а семьи с ребенком. Выход ребенка в более широкий мир не должен сопровождаться утратой предыдущих уровней функционирования. Нарушение эмоциональных связей (с родителем, учителем, сверстниками) - одна из ведущих причин школьной </a:t>
            </a:r>
            <a:r>
              <a:rPr lang="ru-RU" sz="1300" dirty="0" err="1" smtClean="0"/>
              <a:t>дезадаптации</a:t>
            </a:r>
            <a:r>
              <a:rPr lang="ru-RU" sz="1300" dirty="0" smtClean="0"/>
              <a:t>.</a:t>
            </a:r>
            <a:endParaRPr lang="en-US" altLang="ru-RU" sz="13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Содержание потребностей  Пирамидка </a:t>
            </a:r>
            <a:r>
              <a:rPr lang="ru-RU" altLang="ru-RU" dirty="0" err="1" smtClean="0"/>
              <a:t>Маслоу</a:t>
            </a:r>
            <a:endParaRPr lang="en-US" altLang="ru-RU" sz="2000" dirty="0"/>
          </a:p>
        </p:txBody>
      </p:sp>
      <p:sp>
        <p:nvSpPr>
          <p:cNvPr id="91139" name="Freeform 3"/>
          <p:cNvSpPr>
            <a:spLocks/>
          </p:cNvSpPr>
          <p:nvPr/>
        </p:nvSpPr>
        <p:spPr bwMode="gray">
          <a:xfrm>
            <a:off x="5073650" y="1219200"/>
            <a:ext cx="1466850" cy="1155700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>
            <a:off x="3363816" y="2465388"/>
            <a:ext cx="2471139" cy="3627908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1D08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gray">
          <a:xfrm>
            <a:off x="3657600" y="2514600"/>
            <a:ext cx="1863725" cy="2873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2" name="AutoShape 6"/>
          <p:cNvSpPr>
            <a:spLocks noChangeArrowheads="1"/>
          </p:cNvSpPr>
          <p:nvPr/>
        </p:nvSpPr>
        <p:spPr bwMode="auto">
          <a:xfrm flipH="1">
            <a:off x="5334000" y="2590800"/>
            <a:ext cx="73025" cy="144463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 flipH="1">
            <a:off x="3743325" y="2581275"/>
            <a:ext cx="71438" cy="144463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5934075" y="1772816"/>
            <a:ext cx="3057525" cy="3534197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FC5E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gray">
          <a:xfrm>
            <a:off x="6149975" y="2008188"/>
            <a:ext cx="1863725" cy="2873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6" name="AutoShape 10"/>
          <p:cNvSpPr>
            <a:spLocks noChangeArrowheads="1"/>
          </p:cNvSpPr>
          <p:nvPr/>
        </p:nvSpPr>
        <p:spPr bwMode="auto">
          <a:xfrm flipH="1">
            <a:off x="7835900" y="2079625"/>
            <a:ext cx="71438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 flipH="1">
            <a:off x="6253163" y="2079625"/>
            <a:ext cx="71437" cy="142875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48" name="Freeform 12"/>
          <p:cNvSpPr>
            <a:spLocks/>
          </p:cNvSpPr>
          <p:nvPr/>
        </p:nvSpPr>
        <p:spPr bwMode="gray">
          <a:xfrm>
            <a:off x="2492375" y="1720850"/>
            <a:ext cx="1466850" cy="1157288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folHlink">
                  <a:gamma/>
                  <a:tint val="57647"/>
                  <a:invGamma/>
                  <a:alpha val="32001"/>
                </a:schemeClr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gray">
          <a:xfrm>
            <a:off x="3856100" y="2486025"/>
            <a:ext cx="14254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1400" dirty="0" smtClean="0">
                <a:solidFill>
                  <a:schemeClr val="bg1"/>
                </a:solidFill>
              </a:rPr>
              <a:t>Познание себя</a:t>
            </a:r>
            <a:endParaRPr lang="en-US" altLang="ru-RU" sz="1400" dirty="0">
              <a:solidFill>
                <a:schemeClr val="bg1"/>
              </a:solidFill>
            </a:endParaRP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gray">
          <a:xfrm>
            <a:off x="6587360" y="1990725"/>
            <a:ext cx="99213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1400" dirty="0" smtClean="0">
                <a:solidFill>
                  <a:srgbClr val="FFFFFF"/>
                </a:solidFill>
              </a:rPr>
              <a:t>Гармония</a:t>
            </a:r>
            <a:endParaRPr lang="en-US" altLang="ru-RU" sz="1400" dirty="0">
              <a:solidFill>
                <a:srgbClr val="FFFFFF"/>
              </a:solidFill>
            </a:endParaRPr>
          </a:p>
        </p:txBody>
      </p:sp>
      <p:grpSp>
        <p:nvGrpSpPr>
          <p:cNvPr id="91151" name="Group 15"/>
          <p:cNvGrpSpPr>
            <a:grpSpLocks/>
          </p:cNvGrpSpPr>
          <p:nvPr/>
        </p:nvGrpSpPr>
        <p:grpSpPr bwMode="auto">
          <a:xfrm>
            <a:off x="107504" y="2590800"/>
            <a:ext cx="3118296" cy="3870325"/>
            <a:chOff x="576" y="1836"/>
            <a:chExt cx="1446" cy="2094"/>
          </a:xfrm>
        </p:grpSpPr>
        <p:sp>
          <p:nvSpPr>
            <p:cNvPr id="91152" name="AutoShape 16"/>
            <p:cNvSpPr>
              <a:spLocks noChangeArrowheads="1"/>
            </p:cNvSpPr>
            <p:nvPr/>
          </p:nvSpPr>
          <p:spPr bwMode="auto">
            <a:xfrm>
              <a:off x="576" y="1942"/>
              <a:ext cx="1446" cy="1988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3" name="AutoShape 17"/>
            <p:cNvSpPr>
              <a:spLocks noChangeArrowheads="1"/>
            </p:cNvSpPr>
            <p:nvPr/>
          </p:nvSpPr>
          <p:spPr bwMode="gray">
            <a:xfrm>
              <a:off x="712" y="1852"/>
              <a:ext cx="1174" cy="1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4" name="AutoShape 18"/>
            <p:cNvSpPr>
              <a:spLocks noChangeArrowheads="1"/>
            </p:cNvSpPr>
            <p:nvPr/>
          </p:nvSpPr>
          <p:spPr bwMode="auto">
            <a:xfrm flipH="1">
              <a:off x="1773" y="1897"/>
              <a:ext cx="45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5" name="AutoShape 19"/>
            <p:cNvSpPr>
              <a:spLocks noChangeArrowheads="1"/>
            </p:cNvSpPr>
            <p:nvPr/>
          </p:nvSpPr>
          <p:spPr bwMode="auto">
            <a:xfrm flipH="1">
              <a:off x="776" y="1897"/>
              <a:ext cx="46" cy="9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56" name="Text Box 20"/>
            <p:cNvSpPr txBox="1">
              <a:spLocks noChangeArrowheads="1"/>
            </p:cNvSpPr>
            <p:nvPr/>
          </p:nvSpPr>
          <p:spPr bwMode="gray">
            <a:xfrm>
              <a:off x="1029" y="1836"/>
              <a:ext cx="531" cy="1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altLang="ru-RU" sz="1400" dirty="0" smtClean="0">
                  <a:solidFill>
                    <a:schemeClr val="bg1"/>
                  </a:solidFill>
                </a:rPr>
                <a:t>Признание </a:t>
              </a:r>
              <a:endParaRPr lang="en-US" altLang="ru-RU" sz="1400" dirty="0">
                <a:solidFill>
                  <a:schemeClr val="bg1"/>
                </a:solidFill>
              </a:endParaRPr>
            </a:p>
          </p:txBody>
        </p:sp>
        <p:sp>
          <p:nvSpPr>
            <p:cNvPr id="91157" name="Text Box 21"/>
            <p:cNvSpPr txBox="1">
              <a:spLocks noChangeArrowheads="1"/>
            </p:cNvSpPr>
            <p:nvPr/>
          </p:nvSpPr>
          <p:spPr bwMode="auto">
            <a:xfrm>
              <a:off x="576" y="1988"/>
              <a:ext cx="1446" cy="1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/>
              <a:endPara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3505200" y="2886074"/>
            <a:ext cx="214692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sz="1200" dirty="0"/>
              <a:t>И</a:t>
            </a:r>
            <a:r>
              <a:rPr lang="ru-RU" sz="1200" dirty="0" smtClean="0"/>
              <a:t>меть защиту от разрушения, боли, потери, страха, неустроенности, эмоционального оскорбления. </a:t>
            </a:r>
            <a:r>
              <a:rPr lang="ru-RU" sz="1200" dirty="0"/>
              <a:t>Ф</a:t>
            </a:r>
            <a:r>
              <a:rPr lang="ru-RU" sz="1200" dirty="0" smtClean="0"/>
              <a:t>изическая безопасность, физические и личностные границы, защищенность от материальных и эмоциональных потерь и от эмоционального оскорбления.</a:t>
            </a:r>
            <a:endParaRPr lang="en-US" altLang="ru-RU" sz="1200" dirty="0">
              <a:solidFill>
                <a:srgbClr val="000000"/>
              </a:solidFill>
            </a:endParaRP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6019800" y="2366962"/>
            <a:ext cx="287268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 smtClean="0"/>
              <a:t>Перепады настроения, ранимость, острая потребность в социальном признании, огромные нагрузки в школе, раздражающий контроль со стороны взрослых. Необходимость противостоять стрессу, справляться с негативными эмоциями, контролировать свое поведение, строить здоровые отношения с другими людьми и ставить себе правильные цели.</a:t>
            </a:r>
            <a:endParaRPr lang="en-US" altLang="ru-RU" sz="1300" dirty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1" y="3021452"/>
            <a:ext cx="300146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 эта потребность включалась в действие, три  иерархически ниже лежащих потребности  ученика должны быть удовлетворены. То есть, желание ученика достигать успеха и  различные формы поощрения успеха в школе (отметки, грамоты, другие формы социального признания), или, говоря языком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транзактного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анализа, поглаживания со стороны учителей будут высоко эффективны тогда, когда проработаны три предыдущих уровня заботы об ученике.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мотивации младших школьников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268760"/>
            <a:ext cx="9108504" cy="5022503"/>
          </a:xfrm>
        </p:spPr>
        <p:txBody>
          <a:bodyPr/>
          <a:lstStyle/>
          <a:p>
            <a:r>
              <a:rPr lang="ru-RU" sz="2000" dirty="0" smtClean="0"/>
              <a:t>Анкета </a:t>
            </a:r>
            <a:r>
              <a:rPr lang="ru-RU" sz="2000" dirty="0"/>
              <a:t>для оценки уровня школьной мотивации Н. Г. </a:t>
            </a:r>
            <a:r>
              <a:rPr lang="ru-RU" sz="2000" dirty="0" err="1"/>
              <a:t>Лускановой</a:t>
            </a:r>
            <a:r>
              <a:rPr lang="ru-RU" sz="2000" dirty="0"/>
              <a:t>        </a:t>
            </a:r>
          </a:p>
          <a:p>
            <a:r>
              <a:rPr lang="ru-RU" sz="2000" dirty="0" smtClean="0"/>
              <a:t>Методика диагностики учебной мотивации младших школьников </a:t>
            </a:r>
            <a:r>
              <a:rPr lang="ru-RU" sz="2000" dirty="0"/>
              <a:t>Н</a:t>
            </a:r>
            <a:r>
              <a:rPr lang="ru-RU" sz="2000" dirty="0" smtClean="0"/>
              <a:t>.В. Елфимовой «Лесенка побуждений»</a:t>
            </a:r>
          </a:p>
          <a:p>
            <a:r>
              <a:rPr lang="ru-RU" sz="2000" dirty="0" smtClean="0"/>
              <a:t>Комплексная диагностика изучения мотивационной сферы младших школьников</a:t>
            </a:r>
          </a:p>
          <a:p>
            <a:r>
              <a:rPr lang="ru-RU" sz="2000" dirty="0" smtClean="0"/>
              <a:t>Педагогические средства диагностики мотивации учения</a:t>
            </a:r>
          </a:p>
          <a:p>
            <a:r>
              <a:rPr lang="ru-RU" sz="2000" dirty="0" smtClean="0"/>
              <a:t>Методика диагностики </a:t>
            </a:r>
            <a:r>
              <a:rPr lang="ru-RU" sz="2000" dirty="0"/>
              <a:t>учебной мотивации школьников, </a:t>
            </a:r>
            <a:r>
              <a:rPr lang="ru-RU" sz="2000" dirty="0" err="1" smtClean="0"/>
              <a:t>Н.Ц.Бадмаевой</a:t>
            </a:r>
            <a:r>
              <a:rPr lang="ru-RU" sz="2000" dirty="0" smtClean="0"/>
              <a:t> </a:t>
            </a:r>
            <a:r>
              <a:rPr lang="ru-RU" sz="2000" dirty="0"/>
              <a:t>на основе методики изучения мотивационной сферы учащихся </a:t>
            </a:r>
            <a:r>
              <a:rPr lang="ru-RU" sz="2000" dirty="0" err="1" smtClean="0"/>
              <a:t>М.В.Матюхиной</a:t>
            </a:r>
            <a:endParaRPr lang="ru-RU" sz="2000" dirty="0" smtClean="0"/>
          </a:p>
          <a:p>
            <a:r>
              <a:rPr lang="ru-RU" sz="2000" dirty="0" smtClean="0"/>
              <a:t>Методика диагностики направленности учебной мотивации Т.Д</a:t>
            </a:r>
            <a:r>
              <a:rPr lang="ru-RU" sz="2000" dirty="0"/>
              <a:t>. </a:t>
            </a:r>
            <a:r>
              <a:rPr lang="ru-RU" sz="2000" dirty="0" err="1" smtClean="0"/>
              <a:t>Дубовицкой</a:t>
            </a:r>
            <a:endParaRPr lang="ru-RU" sz="2000" dirty="0" smtClean="0"/>
          </a:p>
          <a:p>
            <a:r>
              <a:rPr lang="ru-RU" sz="2000" dirty="0"/>
              <a:t>Критерии познавательной активности по А.К.  Марковой, А.Г. </a:t>
            </a:r>
            <a:r>
              <a:rPr lang="ru-RU" sz="2000" dirty="0" err="1"/>
              <a:t>Лидерс</a:t>
            </a:r>
            <a:r>
              <a:rPr lang="ru-RU" sz="2000" dirty="0"/>
              <a:t>, Е.А. Яковлевой.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Logo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01064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 smtClean="0"/>
              <a:t>Мотивы учебной деятельности младших школьников</a:t>
            </a:r>
            <a:endParaRPr lang="en-US" altLang="ru-RU" sz="2400" dirty="0"/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gray">
          <a:xfrm rot="3419336">
            <a:off x="7265987" y="1560513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6629400" y="2905125"/>
            <a:ext cx="275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2400" b="1" dirty="0" smtClean="0">
                <a:solidFill>
                  <a:srgbClr val="5F5F5F"/>
                </a:solidFill>
              </a:rPr>
              <a:t>Внешний мотив</a:t>
            </a:r>
            <a:endParaRPr lang="en-US" altLang="ru-RU" sz="2400" b="1" dirty="0">
              <a:solidFill>
                <a:srgbClr val="5F5F5F"/>
              </a:solidFill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gray">
          <a:xfrm rot="3419336">
            <a:off x="1411287" y="22685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gray">
          <a:xfrm>
            <a:off x="1330497" y="2627313"/>
            <a:ext cx="10410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b="1" dirty="0" smtClean="0">
                <a:solidFill>
                  <a:srgbClr val="FFFFFF"/>
                </a:solidFill>
              </a:rPr>
              <a:t>6-7- лет</a:t>
            </a:r>
            <a:endParaRPr lang="en-US" altLang="ru-RU" b="1" dirty="0">
              <a:solidFill>
                <a:srgbClr val="FFFFFF"/>
              </a:solidFill>
            </a:endParaRP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gray">
          <a:xfrm rot="3419336">
            <a:off x="2846387" y="41735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gray">
          <a:xfrm>
            <a:off x="2765601" y="4532313"/>
            <a:ext cx="10410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b="1" dirty="0" smtClean="0">
                <a:solidFill>
                  <a:srgbClr val="FFFFFF"/>
                </a:solidFill>
              </a:rPr>
              <a:t>7-8 -лет</a:t>
            </a:r>
            <a:endParaRPr lang="en-US" altLang="ru-RU" b="1" dirty="0">
              <a:solidFill>
                <a:srgbClr val="FFFFFF"/>
              </a:solidFill>
            </a:endParaRPr>
          </a:p>
        </p:txBody>
      </p:sp>
      <p:sp>
        <p:nvSpPr>
          <p:cNvPr id="93193" name="Rectangle 9"/>
          <p:cNvSpPr>
            <a:spLocks noChangeArrowheads="1"/>
          </p:cNvSpPr>
          <p:nvPr/>
        </p:nvSpPr>
        <p:spPr bwMode="gray">
          <a:xfrm rot="3419336">
            <a:off x="4916487" y="3021013"/>
            <a:ext cx="923925" cy="10033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gray">
          <a:xfrm>
            <a:off x="4835699" y="3379788"/>
            <a:ext cx="10410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b="1" dirty="0" smtClean="0">
                <a:solidFill>
                  <a:srgbClr val="FFFFFF"/>
                </a:solidFill>
              </a:rPr>
              <a:t>8-9 -лет</a:t>
            </a:r>
            <a:endParaRPr lang="en-US" altLang="ru-RU" b="1" dirty="0">
              <a:solidFill>
                <a:srgbClr val="FFFFFF"/>
              </a:solidFill>
            </a:endParaRP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gray">
          <a:xfrm>
            <a:off x="7159550" y="1919288"/>
            <a:ext cx="10923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b="1" dirty="0" smtClean="0">
                <a:solidFill>
                  <a:srgbClr val="FFFFFF"/>
                </a:solidFill>
              </a:rPr>
              <a:t>9-10 лет</a:t>
            </a:r>
            <a:endParaRPr lang="en-US" altLang="ru-RU" b="1" dirty="0">
              <a:solidFill>
                <a:srgbClr val="FFFFFF"/>
              </a:solidFill>
            </a:endParaRPr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2209800" y="3222625"/>
            <a:ext cx="762000" cy="10668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 flipV="1">
            <a:off x="3810000" y="3756025"/>
            <a:ext cx="1066800" cy="6096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 flipV="1">
            <a:off x="5943600" y="2371725"/>
            <a:ext cx="1295400" cy="7747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2514600" y="1806575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Динамика мотивации</a:t>
            </a:r>
            <a:endParaRPr lang="en-US" alt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2438400" y="5495925"/>
            <a:ext cx="34546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2800" b="1" dirty="0" smtClean="0">
                <a:solidFill>
                  <a:srgbClr val="5F5F5F"/>
                </a:solidFill>
              </a:rPr>
              <a:t>Оценочный мотив</a:t>
            </a:r>
            <a:endParaRPr lang="en-US" altLang="ru-RU" sz="2800" b="1" dirty="0">
              <a:solidFill>
                <a:srgbClr val="5F5F5F"/>
              </a:solidFill>
            </a:endParaRPr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4724400" y="4429125"/>
            <a:ext cx="33380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2400" b="1" dirty="0" smtClean="0">
                <a:solidFill>
                  <a:srgbClr val="5F5F5F"/>
                </a:solidFill>
              </a:rPr>
              <a:t>Позиционный мотив</a:t>
            </a:r>
            <a:endParaRPr lang="en-US" altLang="ru-RU" sz="2400" b="1" dirty="0">
              <a:solidFill>
                <a:srgbClr val="5F5F5F"/>
              </a:solidFill>
            </a:endParaRPr>
          </a:p>
        </p:txBody>
      </p:sp>
      <p:sp>
        <p:nvSpPr>
          <p:cNvPr id="93202" name="Text Box 18"/>
          <p:cNvSpPr txBox="1">
            <a:spLocks noChangeArrowheads="1"/>
          </p:cNvSpPr>
          <p:nvPr/>
        </p:nvSpPr>
        <p:spPr bwMode="auto">
          <a:xfrm>
            <a:off x="304800" y="3590925"/>
            <a:ext cx="24884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ru-RU" altLang="ru-RU" sz="2400" b="1" dirty="0" smtClean="0">
                <a:solidFill>
                  <a:srgbClr val="5F5F5F"/>
                </a:solidFill>
              </a:rPr>
              <a:t>Игровой мотив</a:t>
            </a:r>
            <a:endParaRPr lang="en-US" altLang="ru-RU" sz="2400" b="1" dirty="0">
              <a:solidFill>
                <a:srgbClr val="5F5F5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Методики диагностики мотивации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268760"/>
            <a:ext cx="9108504" cy="5022503"/>
          </a:xfrm>
        </p:spPr>
        <p:txBody>
          <a:bodyPr/>
          <a:lstStyle/>
          <a:p>
            <a:r>
              <a:rPr lang="ru-RU" sz="2400" dirty="0"/>
              <a:t>Методика изучения мотивации обучения школьников </a:t>
            </a:r>
            <a:r>
              <a:rPr lang="ru-RU" sz="2400" dirty="0" err="1"/>
              <a:t>М.И.Лукьяновой</a:t>
            </a:r>
            <a:r>
              <a:rPr lang="ru-RU" sz="2400" dirty="0"/>
              <a:t> и </a:t>
            </a:r>
            <a:r>
              <a:rPr lang="ru-RU" sz="2400" dirty="0" err="1"/>
              <a:t>Н.В.Калининой</a:t>
            </a:r>
            <a:r>
              <a:rPr lang="ru-RU" sz="2400" dirty="0"/>
              <a:t>.</a:t>
            </a:r>
          </a:p>
          <a:p>
            <a:r>
              <a:rPr lang="ru-RU" sz="2400" dirty="0" smtClean="0"/>
              <a:t>Методика </a:t>
            </a:r>
            <a:r>
              <a:rPr lang="ru-RU" sz="2400" dirty="0"/>
              <a:t>диагностики мотивации к достижению успеха Т. </a:t>
            </a:r>
            <a:r>
              <a:rPr lang="ru-RU" sz="2400" dirty="0" err="1"/>
              <a:t>Элерса</a:t>
            </a:r>
            <a:endParaRPr lang="ru-RU" sz="2400" dirty="0"/>
          </a:p>
          <a:p>
            <a:r>
              <a:rPr lang="ru-RU" sz="2400" dirty="0"/>
              <a:t>Методика изучения отношения к учебным предметам Г.Н. Казанцевой</a:t>
            </a:r>
          </a:p>
          <a:p>
            <a:r>
              <a:rPr lang="ru-RU" sz="2400" dirty="0"/>
              <a:t>Методика «Неоконченные предложения» </a:t>
            </a:r>
            <a:r>
              <a:rPr lang="ru-RU" sz="2400" dirty="0" err="1"/>
              <a:t>М.Ньюттена</a:t>
            </a:r>
            <a:r>
              <a:rPr lang="ru-RU" sz="2400" dirty="0"/>
              <a:t> в модификации А.Б. Орлова</a:t>
            </a:r>
          </a:p>
          <a:p>
            <a:r>
              <a:rPr lang="ru-RU" sz="2400" dirty="0"/>
              <a:t>Методика «Составление расписания на неделю» С.Я. </a:t>
            </a:r>
            <a:r>
              <a:rPr lang="ru-RU" sz="2400" dirty="0" smtClean="0"/>
              <a:t>Рубинштейн </a:t>
            </a:r>
            <a:r>
              <a:rPr lang="ru-RU" sz="2400" dirty="0"/>
              <a:t>в модификации В.Ф. Моргуна</a:t>
            </a:r>
          </a:p>
          <a:p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Logo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279489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мотивации подростков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Особенностью диагностики мотивации подростков является: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1. Мотив достижения успеха - Мотив избегания неудач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2. Мотив </a:t>
            </a:r>
            <a:r>
              <a:rPr lang="ru-RU" sz="2000" dirty="0" err="1">
                <a:solidFill>
                  <a:schemeClr val="tx1"/>
                </a:solidFill>
              </a:rPr>
              <a:t>аффилиации</a:t>
            </a:r>
            <a:r>
              <a:rPr lang="ru-RU" sz="2000" dirty="0">
                <a:solidFill>
                  <a:schemeClr val="tx1"/>
                </a:solidFill>
              </a:rPr>
              <a:t> (установления близких отношений с людьми) - Мотив "боязнь быть отвергнутым"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3. Мотив привязанности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4. Мотив власти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5. Мотивы беспомощности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6. Мотивы </a:t>
            </a:r>
            <a:r>
              <a:rPr lang="ru-RU" sz="2000" dirty="0" err="1">
                <a:solidFill>
                  <a:schemeClr val="tx1"/>
                </a:solidFill>
              </a:rPr>
              <a:t>просоциального</a:t>
            </a:r>
            <a:r>
              <a:rPr lang="ru-RU" sz="2000" dirty="0">
                <a:solidFill>
                  <a:schemeClr val="tx1"/>
                </a:solidFill>
              </a:rPr>
              <a:t> поведения (рассчитанные на оказание помощи людям) - Мотивы антисоциального поведения (преследуют цель нанесения вреда).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Logo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953019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503096" cy="90011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</a:rPr>
              <a:t>Причины спада школьной мотивации:</a:t>
            </a:r>
            <a:r>
              <a:rPr lang="ru-RU" sz="2800" b="0" dirty="0">
                <a:latin typeface="Calibri" panose="020F0502020204030204" pitchFamily="34" charset="0"/>
              </a:rPr>
              <a:t/>
            </a:r>
            <a:br>
              <a:rPr lang="ru-RU" sz="2800" b="0" dirty="0">
                <a:latin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подростков наблюдается «гормональный взрыв» и нечетко сформировано чувство будущего.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Отношение ученика к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учителю.</a:t>
            </a:r>
            <a:endParaRPr lang="ru-RU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Отношение учителя к ученику.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 У девочек 7-8 класса снижена возрастная восприимчивость к учебной деятельности в связи с интенсивным биологическим процессом полового созревания.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5. Личная значимость предмета.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6. Умственное развитие ученика.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7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Продуктивность учебной деятельности.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8. Непонимание цели учения.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9. Страх перед школой.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Logo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05308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Опросник компании </a:t>
            </a:r>
            <a:r>
              <a:rPr lang="en-US" dirty="0"/>
              <a:t>Gallup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146" y="1148095"/>
            <a:ext cx="8884096" cy="502250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1</a:t>
            </a:r>
            <a:r>
              <a:rPr lang="ru-RU" dirty="0"/>
              <a:t>	</a:t>
            </a:r>
            <a:r>
              <a:rPr lang="ru-RU" sz="2000" dirty="0"/>
              <a:t>Знаете ли Вы, что ожидает от Вас работодатель?	</a:t>
            </a:r>
            <a:r>
              <a:rPr lang="ru-RU" sz="2000" dirty="0" smtClean="0"/>
              <a:t>(учителя, родители) </a:t>
            </a:r>
            <a:r>
              <a:rPr lang="ru-RU" sz="2000" dirty="0"/>
              <a:t>	 </a:t>
            </a:r>
          </a:p>
          <a:p>
            <a:pPr marL="0" indent="0">
              <a:buNone/>
            </a:pPr>
            <a:r>
              <a:rPr lang="ru-RU" sz="2000" dirty="0"/>
              <a:t>2	Имеете ли Вы необходимые материалы и инструменты для надлежащего  выполнения своей работы?	 	 </a:t>
            </a:r>
          </a:p>
          <a:p>
            <a:pPr marL="0" indent="0">
              <a:buNone/>
            </a:pPr>
            <a:r>
              <a:rPr lang="ru-RU" sz="2000" dirty="0"/>
              <a:t>3	Имеете ли Вы возможность ежедневно делать на своей работе то, что Вы делаете  лучше всего?	</a:t>
            </a:r>
            <a:r>
              <a:rPr lang="ru-RU" sz="2000" dirty="0" smtClean="0"/>
              <a:t>(зона успеха) </a:t>
            </a:r>
            <a:r>
              <a:rPr lang="ru-RU" sz="2000" dirty="0"/>
              <a:t>	 </a:t>
            </a:r>
          </a:p>
          <a:p>
            <a:pPr marL="0" indent="0">
              <a:buNone/>
            </a:pPr>
            <a:r>
              <a:rPr lang="ru-RU" sz="2000" dirty="0"/>
              <a:t>4	Получали ли Вы за последние семь дней одобрение или похвалу за хорошо  выполненную работу</a:t>
            </a:r>
            <a:r>
              <a:rPr lang="ru-RU" sz="2000" dirty="0" smtClean="0"/>
              <a:t>? (культура благодарности)</a:t>
            </a:r>
            <a:r>
              <a:rPr lang="ru-RU" sz="2000" dirty="0"/>
              <a:t>	 	 </a:t>
            </a:r>
          </a:p>
          <a:p>
            <a:pPr marL="457200" indent="-457200">
              <a:buAutoNum type="arabicPlain" startAt="5"/>
            </a:pPr>
            <a:r>
              <a:rPr lang="ru-RU" sz="2000" dirty="0" smtClean="0"/>
              <a:t>Относится </a:t>
            </a:r>
            <a:r>
              <a:rPr lang="ru-RU" sz="2000" dirty="0"/>
              <a:t>ли Ваш непосредственный руководитель или кто-либо другой на работе  к Вам как к личности</a:t>
            </a:r>
            <a:r>
              <a:rPr lang="ru-RU" sz="2000" dirty="0" smtClean="0"/>
              <a:t>? (отношение как к роботам)</a:t>
            </a:r>
            <a:r>
              <a:rPr lang="ru-RU" sz="2000" dirty="0"/>
              <a:t>	 	 </a:t>
            </a:r>
            <a:endParaRPr lang="ru-RU" sz="2000" dirty="0" smtClean="0"/>
          </a:p>
          <a:p>
            <a:pPr marL="457200" indent="-457200">
              <a:buAutoNum type="arabicPlain" startAt="5"/>
            </a:pPr>
            <a:r>
              <a:rPr lang="ru-RU" sz="2000" dirty="0" smtClean="0"/>
              <a:t>Кто-нибудь </a:t>
            </a:r>
            <a:r>
              <a:rPr lang="ru-RU" sz="2000" dirty="0"/>
              <a:t>на Вашей работе способствует Вашему профессиональному развитию?	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Logo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33538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Опросник компании </a:t>
            </a:r>
            <a:r>
              <a:rPr lang="en-US" dirty="0"/>
              <a:t>Gallup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146" y="1148095"/>
            <a:ext cx="8884096" cy="5022503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7	Принимается ли во внимание Ваша точка зрения</a:t>
            </a:r>
            <a:r>
              <a:rPr lang="ru-RU" sz="2000" dirty="0" smtClean="0"/>
              <a:t>? (здоровая коммуникация)</a:t>
            </a:r>
            <a:r>
              <a:rPr lang="ru-RU" sz="2000" dirty="0"/>
              <a:t>	 	 </a:t>
            </a:r>
          </a:p>
          <a:p>
            <a:pPr marL="0" indent="0">
              <a:buNone/>
            </a:pPr>
            <a:r>
              <a:rPr lang="ru-RU" sz="2000" dirty="0"/>
              <a:t>8	Вызывают ли у Вас миссия и стратегия вашей компании чувство значимости  выполняемой Вами работы?	 	 </a:t>
            </a:r>
            <a:r>
              <a:rPr lang="ru-RU" sz="2000" dirty="0" smtClean="0"/>
              <a:t>(эмоциональное выгорание)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9	Считают ли Ваши коллеги своим долгом качественное выполнение работы?	</a:t>
            </a:r>
            <a:r>
              <a:rPr lang="ru-RU" sz="2000" dirty="0" smtClean="0"/>
              <a:t>(эффект заражения) 10</a:t>
            </a:r>
            <a:r>
              <a:rPr lang="ru-RU" sz="2000" dirty="0"/>
              <a:t>	Есть ли у Вас на работе настоящий друг?	</a:t>
            </a:r>
            <a:r>
              <a:rPr lang="ru-RU" sz="2000" dirty="0" smtClean="0"/>
              <a:t>(сплоченность группы) </a:t>
            </a:r>
            <a:r>
              <a:rPr lang="ru-RU" sz="2000" dirty="0"/>
              <a:t>	 </a:t>
            </a:r>
          </a:p>
          <a:p>
            <a:pPr marL="0" indent="0">
              <a:buNone/>
            </a:pPr>
            <a:r>
              <a:rPr lang="ru-RU" sz="2000" dirty="0"/>
              <a:t>11	За последние полгода говорил ли кто-нибудь с Вами на работе о Ваших  профессиональных успехах и достижениях?	 	 </a:t>
            </a:r>
            <a:r>
              <a:rPr lang="ru-RU" sz="2000" dirty="0" smtClean="0"/>
              <a:t>(обратная связь)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12	За последний год были ли у Вас на работе возможности для приобретения новых  знаний и профессионального роста?	 	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 smtClean="0"/>
              <a:t>Company Logo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7676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Мотивация</a:t>
            </a:r>
            <a:endParaRPr lang="en-US" altLang="ru-RU" dirty="0">
              <a:solidFill>
                <a:schemeClr val="accent1"/>
              </a:solidFill>
            </a:endParaRPr>
          </a:p>
        </p:txBody>
      </p:sp>
      <p:grpSp>
        <p:nvGrpSpPr>
          <p:cNvPr id="88106" name="Group 42"/>
          <p:cNvGrpSpPr>
            <a:grpSpLocks/>
          </p:cNvGrpSpPr>
          <p:nvPr/>
        </p:nvGrpSpPr>
        <p:grpSpPr bwMode="auto">
          <a:xfrm>
            <a:off x="2133600" y="1905000"/>
            <a:ext cx="4724400" cy="685800"/>
            <a:chOff x="1296" y="1824"/>
            <a:chExt cx="2976" cy="432"/>
          </a:xfrm>
        </p:grpSpPr>
        <p:sp>
          <p:nvSpPr>
            <p:cNvPr id="88107" name="AutoShape 4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60784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08" name="AutoShape 44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09" name="Text Box 45"/>
            <p:cNvSpPr txBox="1">
              <a:spLocks noChangeArrowheads="1"/>
            </p:cNvSpPr>
            <p:nvPr/>
          </p:nvSpPr>
          <p:spPr bwMode="gray">
            <a:xfrm>
              <a:off x="1728" y="1824"/>
              <a:ext cx="25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b="1" dirty="0" smtClean="0">
                  <a:solidFill>
                    <a:schemeClr val="bg1"/>
                  </a:solidFill>
                </a:rPr>
                <a:t>побудительная основа психической жизни человека</a:t>
              </a:r>
              <a:endParaRPr lang="en-US" alt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88110" name="Text Box 46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ru-RU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88111" name="Group 47"/>
          <p:cNvGrpSpPr>
            <a:grpSpLocks/>
          </p:cNvGrpSpPr>
          <p:nvPr/>
        </p:nvGrpSpPr>
        <p:grpSpPr bwMode="auto">
          <a:xfrm>
            <a:off x="2133600" y="2743200"/>
            <a:ext cx="4724400" cy="685800"/>
            <a:chOff x="1296" y="1824"/>
            <a:chExt cx="2976" cy="432"/>
          </a:xfrm>
        </p:grpSpPr>
        <p:sp>
          <p:nvSpPr>
            <p:cNvPr id="88112" name="AutoShape 4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7372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3" name="AutoShape 49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4" name="Text Box 50"/>
            <p:cNvSpPr txBox="1">
              <a:spLocks noChangeArrowheads="1"/>
            </p:cNvSpPr>
            <p:nvPr/>
          </p:nvSpPr>
          <p:spPr bwMode="gray">
            <a:xfrm>
              <a:off x="1680" y="1830"/>
              <a:ext cx="2241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b="1" dirty="0" smtClean="0">
                  <a:solidFill>
                    <a:schemeClr val="bg1"/>
                  </a:solidFill>
                </a:rPr>
                <a:t>совокупность причин психологического характера</a:t>
              </a:r>
              <a:endParaRPr lang="en-US" alt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88115" name="Text Box 51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ru-RU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88116" name="Group 52"/>
          <p:cNvGrpSpPr>
            <a:grpSpLocks/>
          </p:cNvGrpSpPr>
          <p:nvPr/>
        </p:nvGrpSpPr>
        <p:grpSpPr bwMode="auto">
          <a:xfrm>
            <a:off x="2133600" y="3581400"/>
            <a:ext cx="4724400" cy="711200"/>
            <a:chOff x="1296" y="1824"/>
            <a:chExt cx="2976" cy="448"/>
          </a:xfrm>
        </p:grpSpPr>
        <p:sp>
          <p:nvSpPr>
            <p:cNvPr id="88117" name="AutoShape 53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73725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8" name="AutoShape 54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1616" y="1865"/>
              <a:ext cx="265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b="1" dirty="0" smtClean="0">
                  <a:solidFill>
                    <a:schemeClr val="bg1"/>
                  </a:solidFill>
                </a:rPr>
                <a:t>обозначение системы факторов, детерминирующих поведение</a:t>
              </a:r>
              <a:endParaRPr lang="en-US" alt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88120" name="Text Box 56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ru-RU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88121" name="Group 57"/>
          <p:cNvGrpSpPr>
            <a:grpSpLocks/>
          </p:cNvGrpSpPr>
          <p:nvPr/>
        </p:nvGrpSpPr>
        <p:grpSpPr bwMode="auto">
          <a:xfrm>
            <a:off x="2133600" y="4495802"/>
            <a:ext cx="4951413" cy="690563"/>
            <a:chOff x="1296" y="1824"/>
            <a:chExt cx="3119" cy="435"/>
          </a:xfrm>
        </p:grpSpPr>
        <p:sp>
          <p:nvSpPr>
            <p:cNvPr id="88122" name="AutoShape 58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tint val="7372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3" name="AutoShape 59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8124" name="Text Box 60"/>
            <p:cNvSpPr txBox="1">
              <a:spLocks noChangeArrowheads="1"/>
            </p:cNvSpPr>
            <p:nvPr/>
          </p:nvSpPr>
          <p:spPr bwMode="gray">
            <a:xfrm>
              <a:off x="1616" y="1852"/>
              <a:ext cx="279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b="1" dirty="0" smtClean="0">
                  <a:solidFill>
                    <a:schemeClr val="bg1"/>
                  </a:solidFill>
                </a:rPr>
                <a:t>поддержка поведенческой активность на определенном уровне</a:t>
              </a:r>
              <a:endParaRPr lang="en-US" alt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88125" name="Text Box 61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ru-RU" sz="24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Методика оценки терминальных ценностей (</a:t>
            </a:r>
            <a:r>
              <a:rPr lang="ru-RU" altLang="ru-RU" dirty="0" err="1" smtClean="0"/>
              <a:t>ОТеЦ</a:t>
            </a:r>
            <a:r>
              <a:rPr lang="ru-RU" altLang="ru-RU" dirty="0" smtClean="0"/>
              <a:t>) </a:t>
            </a:r>
            <a:r>
              <a:rPr lang="ru-RU" altLang="ru-RU" dirty="0" err="1" smtClean="0"/>
              <a:t>И.Г.Сенина</a:t>
            </a:r>
            <a:endParaRPr lang="en-US" altLang="ru-RU" dirty="0"/>
          </a:p>
        </p:txBody>
      </p:sp>
      <p:sp>
        <p:nvSpPr>
          <p:cNvPr id="100355" name="AutoShape 3"/>
          <p:cNvSpPr>
            <a:spLocks noChangeArrowheads="1"/>
          </p:cNvSpPr>
          <p:nvPr/>
        </p:nvSpPr>
        <p:spPr bwMode="gray">
          <a:xfrm>
            <a:off x="1905000" y="2438400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gray">
          <a:xfrm>
            <a:off x="1676400" y="1676400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alt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приоритетность для индивида </a:t>
            </a:r>
          </a:p>
          <a:p>
            <a:pPr algn="ctr" eaLnBrk="0" hangingPunct="0"/>
            <a:r>
              <a:rPr lang="ru-RU" alt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определённых жизненных целей</a:t>
            </a:r>
            <a:endParaRPr lang="en-US" alt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grpSp>
        <p:nvGrpSpPr>
          <p:cNvPr id="100358" name="Group 6"/>
          <p:cNvGrpSpPr>
            <a:grpSpLocks/>
          </p:cNvGrpSpPr>
          <p:nvPr/>
        </p:nvGrpSpPr>
        <p:grpSpPr bwMode="auto">
          <a:xfrm>
            <a:off x="0" y="3933056"/>
            <a:ext cx="2654300" cy="2448694"/>
            <a:chOff x="431" y="2476"/>
            <a:chExt cx="1241" cy="1304"/>
          </a:xfrm>
        </p:grpSpPr>
        <p:grpSp>
          <p:nvGrpSpPr>
            <p:cNvPr id="100359" name="Group 7"/>
            <p:cNvGrpSpPr>
              <a:grpSpLocks/>
            </p:cNvGrpSpPr>
            <p:nvPr/>
          </p:nvGrpSpPr>
          <p:grpSpPr bwMode="auto">
            <a:xfrm>
              <a:off x="431" y="2476"/>
              <a:ext cx="1241" cy="954"/>
              <a:chOff x="430" y="1584"/>
              <a:chExt cx="1655" cy="1296"/>
            </a:xfrm>
          </p:grpSpPr>
          <p:grpSp>
            <p:nvGrpSpPr>
              <p:cNvPr id="100360" name="Group 8"/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00361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0362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0363" name="Text Box 11"/>
              <p:cNvSpPr txBox="1">
                <a:spLocks noChangeArrowheads="1"/>
              </p:cNvSpPr>
              <p:nvPr/>
            </p:nvSpPr>
            <p:spPr bwMode="gray">
              <a:xfrm>
                <a:off x="430" y="1938"/>
                <a:ext cx="1655" cy="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ru-RU" alt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Собственный </a:t>
                </a:r>
              </a:p>
              <a:p>
                <a:pPr algn="ctr" eaLnBrk="0" hangingPunct="0"/>
                <a:r>
                  <a:rPr lang="ru-RU" alt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престиж</a:t>
                </a:r>
                <a:endParaRPr lang="en-US" alt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0364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  <p:grpSp>
        <p:nvGrpSpPr>
          <p:cNvPr id="100365" name="Group 13"/>
          <p:cNvGrpSpPr>
            <a:grpSpLocks/>
          </p:cNvGrpSpPr>
          <p:nvPr/>
        </p:nvGrpSpPr>
        <p:grpSpPr bwMode="auto">
          <a:xfrm>
            <a:off x="2464942" y="3861048"/>
            <a:ext cx="1972122" cy="2520702"/>
            <a:chOff x="1776" y="2476"/>
            <a:chExt cx="1019" cy="1304"/>
          </a:xfrm>
        </p:grpSpPr>
        <p:grpSp>
          <p:nvGrpSpPr>
            <p:cNvPr id="100366" name="Group 14"/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100367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0368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0369" name="Text Box 17"/>
            <p:cNvSpPr txBox="1">
              <a:spLocks noChangeArrowheads="1"/>
            </p:cNvSpPr>
            <p:nvPr/>
          </p:nvSpPr>
          <p:spPr bwMode="gray">
            <a:xfrm>
              <a:off x="1816" y="2606"/>
              <a:ext cx="847" cy="6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Высокое материальное положение</a:t>
              </a:r>
              <a:endParaRPr lang="en-US" alt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0370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  <p:grpSp>
        <p:nvGrpSpPr>
          <p:cNvPr id="100371" name="Group 19"/>
          <p:cNvGrpSpPr>
            <a:grpSpLocks/>
          </p:cNvGrpSpPr>
          <p:nvPr/>
        </p:nvGrpSpPr>
        <p:grpSpPr bwMode="auto">
          <a:xfrm>
            <a:off x="4356151" y="3933056"/>
            <a:ext cx="2152598" cy="2448694"/>
            <a:chOff x="3000" y="2448"/>
            <a:chExt cx="1100" cy="1332"/>
          </a:xfrm>
        </p:grpSpPr>
        <p:grpSp>
          <p:nvGrpSpPr>
            <p:cNvPr id="100372" name="Group 20"/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100373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0374" name="Freeform 2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0375" name="Text Box 23"/>
            <p:cNvSpPr txBox="1">
              <a:spLocks noChangeArrowheads="1"/>
            </p:cNvSpPr>
            <p:nvPr/>
          </p:nvSpPr>
          <p:spPr bwMode="gray">
            <a:xfrm>
              <a:off x="3000" y="2714"/>
              <a:ext cx="1032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Креативность</a:t>
              </a:r>
              <a:endParaRPr lang="en-US" alt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0376" name="Oval 24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  <p:grpSp>
        <p:nvGrpSpPr>
          <p:cNvPr id="100377" name="Group 25"/>
          <p:cNvGrpSpPr>
            <a:grpSpLocks/>
          </p:cNvGrpSpPr>
          <p:nvPr/>
        </p:nvGrpSpPr>
        <p:grpSpPr bwMode="auto">
          <a:xfrm>
            <a:off x="6779769" y="3861048"/>
            <a:ext cx="2021192" cy="2520702"/>
            <a:chOff x="4271" y="2448"/>
            <a:chExt cx="996" cy="1332"/>
          </a:xfrm>
        </p:grpSpPr>
        <p:grpSp>
          <p:nvGrpSpPr>
            <p:cNvPr id="100378" name="Group 26"/>
            <p:cNvGrpSpPr>
              <a:grpSpLocks/>
            </p:cNvGrpSpPr>
            <p:nvPr/>
          </p:nvGrpSpPr>
          <p:grpSpPr bwMode="auto">
            <a:xfrm>
              <a:off x="4271" y="2448"/>
              <a:ext cx="960" cy="965"/>
              <a:chOff x="2400" y="1488"/>
              <a:chExt cx="1152" cy="1152"/>
            </a:xfrm>
          </p:grpSpPr>
          <p:grpSp>
            <p:nvGrpSpPr>
              <p:cNvPr id="100379" name="Group 27"/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100380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0381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0382" name="Text Box 30"/>
              <p:cNvSpPr txBox="1">
                <a:spLocks noChangeArrowheads="1"/>
              </p:cNvSpPr>
              <p:nvPr/>
            </p:nvSpPr>
            <p:spPr bwMode="gray">
              <a:xfrm>
                <a:off x="2400" y="1760"/>
                <a:ext cx="1109" cy="6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ru-RU" alt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Активные </a:t>
                </a:r>
              </a:p>
              <a:p>
                <a:pPr algn="ctr" eaLnBrk="0" hangingPunct="0"/>
                <a:r>
                  <a:rPr lang="ru-RU" alt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социальные </a:t>
                </a:r>
              </a:p>
              <a:p>
                <a:pPr algn="ctr" eaLnBrk="0" hangingPunct="0"/>
                <a:r>
                  <a:rPr lang="ru-RU" alt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контакты</a:t>
                </a:r>
                <a:endParaRPr lang="en-US" alt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0383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Методика оценки терминальных ценностей (</a:t>
            </a:r>
            <a:r>
              <a:rPr lang="ru-RU" altLang="ru-RU" dirty="0" err="1" smtClean="0"/>
              <a:t>ОТеЦ</a:t>
            </a:r>
            <a:r>
              <a:rPr lang="ru-RU" altLang="ru-RU" dirty="0" smtClean="0"/>
              <a:t>) </a:t>
            </a:r>
            <a:r>
              <a:rPr lang="ru-RU" altLang="ru-RU" dirty="0" err="1" smtClean="0"/>
              <a:t>И.Г.Сенина</a:t>
            </a:r>
            <a:endParaRPr lang="en-US" altLang="ru-RU" dirty="0"/>
          </a:p>
        </p:txBody>
      </p:sp>
      <p:sp>
        <p:nvSpPr>
          <p:cNvPr id="100355" name="AutoShape 3"/>
          <p:cNvSpPr>
            <a:spLocks noChangeArrowheads="1"/>
          </p:cNvSpPr>
          <p:nvPr/>
        </p:nvSpPr>
        <p:spPr bwMode="gray">
          <a:xfrm>
            <a:off x="1905000" y="2438400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gray">
          <a:xfrm>
            <a:off x="1676400" y="1676400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alt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приоритетность для индивида </a:t>
            </a:r>
          </a:p>
          <a:p>
            <a:pPr algn="ctr" eaLnBrk="0" hangingPunct="0"/>
            <a:r>
              <a:rPr lang="ru-RU" alt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определённых жизненных целей</a:t>
            </a:r>
            <a:endParaRPr lang="en-US" alt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grpSp>
        <p:nvGrpSpPr>
          <p:cNvPr id="100358" name="Group 6"/>
          <p:cNvGrpSpPr>
            <a:grpSpLocks/>
          </p:cNvGrpSpPr>
          <p:nvPr/>
        </p:nvGrpSpPr>
        <p:grpSpPr bwMode="auto">
          <a:xfrm>
            <a:off x="0" y="3933056"/>
            <a:ext cx="2654300" cy="2448694"/>
            <a:chOff x="431" y="2476"/>
            <a:chExt cx="1241" cy="1304"/>
          </a:xfrm>
        </p:grpSpPr>
        <p:grpSp>
          <p:nvGrpSpPr>
            <p:cNvPr id="100359" name="Group 7"/>
            <p:cNvGrpSpPr>
              <a:grpSpLocks/>
            </p:cNvGrpSpPr>
            <p:nvPr/>
          </p:nvGrpSpPr>
          <p:grpSpPr bwMode="auto">
            <a:xfrm>
              <a:off x="431" y="2476"/>
              <a:ext cx="1241" cy="954"/>
              <a:chOff x="430" y="1584"/>
              <a:chExt cx="1655" cy="1296"/>
            </a:xfrm>
          </p:grpSpPr>
          <p:grpSp>
            <p:nvGrpSpPr>
              <p:cNvPr id="100360" name="Group 8"/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00361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0362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0363" name="Text Box 11"/>
              <p:cNvSpPr txBox="1">
                <a:spLocks noChangeArrowheads="1"/>
              </p:cNvSpPr>
              <p:nvPr/>
            </p:nvSpPr>
            <p:spPr bwMode="gray">
              <a:xfrm>
                <a:off x="430" y="1938"/>
                <a:ext cx="1655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ru-RU" alt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Развитие себя</a:t>
                </a:r>
                <a:endParaRPr lang="en-US" alt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0364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  <p:grpSp>
        <p:nvGrpSpPr>
          <p:cNvPr id="100365" name="Group 13"/>
          <p:cNvGrpSpPr>
            <a:grpSpLocks/>
          </p:cNvGrpSpPr>
          <p:nvPr/>
        </p:nvGrpSpPr>
        <p:grpSpPr bwMode="auto">
          <a:xfrm>
            <a:off x="2432041" y="3861048"/>
            <a:ext cx="2005023" cy="2520702"/>
            <a:chOff x="1759" y="2476"/>
            <a:chExt cx="1036" cy="1304"/>
          </a:xfrm>
        </p:grpSpPr>
        <p:grpSp>
          <p:nvGrpSpPr>
            <p:cNvPr id="100366" name="Group 14"/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100367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0368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0369" name="Text Box 17"/>
            <p:cNvSpPr txBox="1">
              <a:spLocks noChangeArrowheads="1"/>
            </p:cNvSpPr>
            <p:nvPr/>
          </p:nvSpPr>
          <p:spPr bwMode="gray">
            <a:xfrm>
              <a:off x="1759" y="2848"/>
              <a:ext cx="904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Достижения</a:t>
              </a:r>
              <a:endParaRPr lang="en-US" alt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0370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  <p:grpSp>
        <p:nvGrpSpPr>
          <p:cNvPr id="100371" name="Group 19"/>
          <p:cNvGrpSpPr>
            <a:grpSpLocks/>
          </p:cNvGrpSpPr>
          <p:nvPr/>
        </p:nvGrpSpPr>
        <p:grpSpPr bwMode="auto">
          <a:xfrm>
            <a:off x="4356151" y="3933056"/>
            <a:ext cx="2152598" cy="2448694"/>
            <a:chOff x="3000" y="2448"/>
            <a:chExt cx="1100" cy="1332"/>
          </a:xfrm>
        </p:grpSpPr>
        <p:grpSp>
          <p:nvGrpSpPr>
            <p:cNvPr id="100372" name="Group 20"/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100373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sy="50000" kx="-2453608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0374" name="Freeform 2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0375" name="Text Box 23"/>
            <p:cNvSpPr txBox="1">
              <a:spLocks noChangeArrowheads="1"/>
            </p:cNvSpPr>
            <p:nvPr/>
          </p:nvSpPr>
          <p:spPr bwMode="gray">
            <a:xfrm>
              <a:off x="3000" y="2714"/>
              <a:ext cx="1032" cy="5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Духовное удовлетворение</a:t>
              </a:r>
              <a:endParaRPr lang="en-US" altLang="ru-RU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0376" name="Oval 24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  <p:grpSp>
        <p:nvGrpSpPr>
          <p:cNvPr id="100377" name="Group 25"/>
          <p:cNvGrpSpPr>
            <a:grpSpLocks/>
          </p:cNvGrpSpPr>
          <p:nvPr/>
        </p:nvGrpSpPr>
        <p:grpSpPr bwMode="auto">
          <a:xfrm>
            <a:off x="6779769" y="3861048"/>
            <a:ext cx="2021192" cy="2520702"/>
            <a:chOff x="4271" y="2448"/>
            <a:chExt cx="996" cy="1332"/>
          </a:xfrm>
        </p:grpSpPr>
        <p:grpSp>
          <p:nvGrpSpPr>
            <p:cNvPr id="100378" name="Group 26"/>
            <p:cNvGrpSpPr>
              <a:grpSpLocks/>
            </p:cNvGrpSpPr>
            <p:nvPr/>
          </p:nvGrpSpPr>
          <p:grpSpPr bwMode="auto">
            <a:xfrm>
              <a:off x="4271" y="2448"/>
              <a:ext cx="960" cy="965"/>
              <a:chOff x="2400" y="1488"/>
              <a:chExt cx="1152" cy="1152"/>
            </a:xfrm>
          </p:grpSpPr>
          <p:grpSp>
            <p:nvGrpSpPr>
              <p:cNvPr id="100379" name="Group 27"/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100380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0381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0382" name="Text Box 30"/>
              <p:cNvSpPr txBox="1">
                <a:spLocks noChangeArrowheads="1"/>
              </p:cNvSpPr>
              <p:nvPr/>
            </p:nvSpPr>
            <p:spPr bwMode="gray">
              <a:xfrm>
                <a:off x="2400" y="1760"/>
                <a:ext cx="1109" cy="8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ru-RU" alt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Сохранение собственной индивидуальности</a:t>
                </a:r>
                <a:endParaRPr lang="en-US" altLang="ru-RU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0383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</p:spTree>
    <p:extLst>
      <p:ext uri="{BB962C8B-B14F-4D97-AF65-F5344CB8AC3E}">
        <p14:creationId xmlns:p14="http://schemas.microsoft.com/office/powerpoint/2010/main" val="449627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grpSp>
        <p:nvGrpSpPr>
          <p:cNvPr id="96258" name="Group 2"/>
          <p:cNvGrpSpPr>
            <a:grpSpLocks/>
          </p:cNvGrpSpPr>
          <p:nvPr/>
        </p:nvGrpSpPr>
        <p:grpSpPr bwMode="auto">
          <a:xfrm>
            <a:off x="917575" y="2079625"/>
            <a:ext cx="6931024" cy="3711575"/>
            <a:chOff x="485" y="1310"/>
            <a:chExt cx="4366" cy="2338"/>
          </a:xfrm>
        </p:grpSpPr>
        <p:sp>
          <p:nvSpPr>
            <p:cNvPr id="96259" name="Oval 3"/>
            <p:cNvSpPr>
              <a:spLocks noChangeArrowheads="1"/>
            </p:cNvSpPr>
            <p:nvPr/>
          </p:nvSpPr>
          <p:spPr bwMode="gray">
            <a:xfrm>
              <a:off x="1347" y="2813"/>
              <a:ext cx="3504" cy="835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7F9F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184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92075" tIns="46038" rIns="92075" bIns="46038" anchor="ctr"/>
            <a:lstStyle/>
            <a:p>
              <a:endParaRPr lang="ru-RU"/>
            </a:p>
          </p:txBody>
        </p:sp>
        <p:sp>
          <p:nvSpPr>
            <p:cNvPr id="96260" name="Oval 4"/>
            <p:cNvSpPr>
              <a:spLocks noChangeArrowheads="1"/>
            </p:cNvSpPr>
            <p:nvPr/>
          </p:nvSpPr>
          <p:spPr bwMode="gray">
            <a:xfrm rot="-998297">
              <a:off x="890" y="1482"/>
              <a:ext cx="3630" cy="1900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50000">
                  <a:srgbClr val="808080">
                    <a:gamma/>
                    <a:tint val="42353"/>
                    <a:invGamma/>
                  </a:srgbClr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61" name="Oval 5"/>
            <p:cNvSpPr>
              <a:spLocks noChangeArrowheads="1"/>
            </p:cNvSpPr>
            <p:nvPr/>
          </p:nvSpPr>
          <p:spPr bwMode="gray">
            <a:xfrm rot="-998297">
              <a:off x="926" y="1380"/>
              <a:ext cx="3504" cy="1841"/>
            </a:xfrm>
            <a:prstGeom prst="ellipse">
              <a:avLst/>
            </a:prstGeom>
            <a:gradFill rotWithShape="1">
              <a:gsLst>
                <a:gs pos="0">
                  <a:srgbClr val="2791BB"/>
                </a:gs>
                <a:gs pos="100000">
                  <a:srgbClr val="2791BB">
                    <a:gamma/>
                    <a:shade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62" name="Arc 6"/>
            <p:cNvSpPr>
              <a:spLocks/>
            </p:cNvSpPr>
            <p:nvPr/>
          </p:nvSpPr>
          <p:spPr bwMode="gray">
            <a:xfrm rot="-998297">
              <a:off x="2599" y="1310"/>
              <a:ext cx="1795" cy="1239"/>
            </a:xfrm>
            <a:custGeom>
              <a:avLst/>
              <a:gdLst>
                <a:gd name="G0" fmla="+- 0 0 0"/>
                <a:gd name="G1" fmla="+- 17105 0 0"/>
                <a:gd name="G2" fmla="+- 21600 0 0"/>
                <a:gd name="T0" fmla="*/ 13190 w 21600"/>
                <a:gd name="T1" fmla="*/ 0 h 29046"/>
                <a:gd name="T2" fmla="*/ 17999 w 21600"/>
                <a:gd name="T3" fmla="*/ 29046 h 29046"/>
                <a:gd name="T4" fmla="*/ 0 w 21600"/>
                <a:gd name="T5" fmla="*/ 17105 h 29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046" fill="none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</a:path>
                <a:path w="21600" h="29046" stroke="0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  <a:lnTo>
                    <a:pt x="0" y="17105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3529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63" name="Arc 7"/>
            <p:cNvSpPr>
              <a:spLocks/>
            </p:cNvSpPr>
            <p:nvPr/>
          </p:nvSpPr>
          <p:spPr bwMode="gray">
            <a:xfrm rot="20601703" flipH="1">
              <a:off x="1080" y="2491"/>
              <a:ext cx="2067" cy="930"/>
            </a:xfrm>
            <a:custGeom>
              <a:avLst/>
              <a:gdLst>
                <a:gd name="G0" fmla="+- 3659 0 0"/>
                <a:gd name="G1" fmla="+- 0 0 0"/>
                <a:gd name="G2" fmla="+- 21600 0 0"/>
                <a:gd name="T0" fmla="*/ 25114 w 25114"/>
                <a:gd name="T1" fmla="*/ 2497 h 21600"/>
                <a:gd name="T2" fmla="*/ 0 w 25114"/>
                <a:gd name="T3" fmla="*/ 21288 h 21600"/>
                <a:gd name="T4" fmla="*/ 3659 w 25114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14" h="21600" fill="none" extrusionOk="0">
                  <a:moveTo>
                    <a:pt x="25114" y="2497"/>
                  </a:moveTo>
                  <a:cubicBezTo>
                    <a:pt x="23846" y="13386"/>
                    <a:pt x="14622" y="21599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</a:path>
                <a:path w="25114" h="21600" stroke="0" extrusionOk="0">
                  <a:moveTo>
                    <a:pt x="25114" y="2497"/>
                  </a:moveTo>
                  <a:cubicBezTo>
                    <a:pt x="23846" y="13386"/>
                    <a:pt x="14622" y="21599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  <a:lnTo>
                    <a:pt x="3659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64" name="Arc 8"/>
            <p:cNvSpPr>
              <a:spLocks/>
            </p:cNvSpPr>
            <p:nvPr/>
          </p:nvSpPr>
          <p:spPr bwMode="gray">
            <a:xfrm rot="-998297">
              <a:off x="1715" y="1339"/>
              <a:ext cx="2034" cy="893"/>
            </a:xfrm>
            <a:custGeom>
              <a:avLst/>
              <a:gdLst>
                <a:gd name="G0" fmla="+- 9843 0 0"/>
                <a:gd name="G1" fmla="+- 21600 0 0"/>
                <a:gd name="G2" fmla="+- 21600 0 0"/>
                <a:gd name="T0" fmla="*/ 0 w 24549"/>
                <a:gd name="T1" fmla="*/ 2373 h 21600"/>
                <a:gd name="T2" fmla="*/ 24549 w 24549"/>
                <a:gd name="T3" fmla="*/ 5780 h 21600"/>
                <a:gd name="T4" fmla="*/ 9843 w 245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49" h="21600" fill="none" extrusionOk="0">
                  <a:moveTo>
                    <a:pt x="0" y="2373"/>
                  </a:moveTo>
                  <a:cubicBezTo>
                    <a:pt x="3046" y="813"/>
                    <a:pt x="6420" y="-1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</a:path>
                <a:path w="24549" h="21600" stroke="0" extrusionOk="0">
                  <a:moveTo>
                    <a:pt x="0" y="2373"/>
                  </a:moveTo>
                  <a:cubicBezTo>
                    <a:pt x="3046" y="813"/>
                    <a:pt x="6420" y="-1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  <a:lnTo>
                    <a:pt x="9843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65" name="Arc 9"/>
            <p:cNvSpPr>
              <a:spLocks/>
            </p:cNvSpPr>
            <p:nvPr/>
          </p:nvSpPr>
          <p:spPr bwMode="gray">
            <a:xfrm rot="20601703" flipH="1">
              <a:off x="864" y="1713"/>
              <a:ext cx="1796" cy="1302"/>
            </a:xfrm>
            <a:custGeom>
              <a:avLst/>
              <a:gdLst>
                <a:gd name="G0" fmla="+- 0 0 0"/>
                <a:gd name="G1" fmla="+- 19945 0 0"/>
                <a:gd name="G2" fmla="+- 21600 0 0"/>
                <a:gd name="T0" fmla="*/ 8292 w 21600"/>
                <a:gd name="T1" fmla="*/ 0 h 30468"/>
                <a:gd name="T2" fmla="*/ 18863 w 21600"/>
                <a:gd name="T3" fmla="*/ 30468 h 30468"/>
                <a:gd name="T4" fmla="*/ 0 w 21600"/>
                <a:gd name="T5" fmla="*/ 19945 h 30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468" fill="none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</a:path>
                <a:path w="21600" h="30468" stroke="0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  <a:lnTo>
                    <a:pt x="0" y="1994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66" name="Freeform 10"/>
            <p:cNvSpPr>
              <a:spLocks/>
            </p:cNvSpPr>
            <p:nvPr/>
          </p:nvSpPr>
          <p:spPr bwMode="gray">
            <a:xfrm>
              <a:off x="3442" y="2282"/>
              <a:ext cx="1105" cy="1120"/>
            </a:xfrm>
            <a:custGeom>
              <a:avLst/>
              <a:gdLst>
                <a:gd name="T0" fmla="*/ 9 w 1105"/>
                <a:gd name="T1" fmla="*/ 888 h 1120"/>
                <a:gd name="T2" fmla="*/ 1105 w 1105"/>
                <a:gd name="T3" fmla="*/ 0 h 1120"/>
                <a:gd name="T4" fmla="*/ 1081 w 1105"/>
                <a:gd name="T5" fmla="*/ 256 h 1120"/>
                <a:gd name="T6" fmla="*/ 705 w 1105"/>
                <a:gd name="T7" fmla="*/ 704 h 1120"/>
                <a:gd name="T8" fmla="*/ 17 w 1105"/>
                <a:gd name="T9" fmla="*/ 1120 h 1120"/>
                <a:gd name="T10" fmla="*/ 9 w 1105"/>
                <a:gd name="T11" fmla="*/ 888 h 1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5" h="1120">
                  <a:moveTo>
                    <a:pt x="9" y="888"/>
                  </a:moveTo>
                  <a:lnTo>
                    <a:pt x="1105" y="0"/>
                  </a:lnTo>
                  <a:lnTo>
                    <a:pt x="1081" y="256"/>
                  </a:lnTo>
                  <a:cubicBezTo>
                    <a:pt x="1014" y="373"/>
                    <a:pt x="882" y="560"/>
                    <a:pt x="705" y="704"/>
                  </a:cubicBezTo>
                  <a:cubicBezTo>
                    <a:pt x="528" y="848"/>
                    <a:pt x="133" y="1089"/>
                    <a:pt x="17" y="1120"/>
                  </a:cubicBezTo>
                  <a:cubicBezTo>
                    <a:pt x="0" y="1038"/>
                    <a:pt x="9" y="888"/>
                    <a:pt x="9" y="88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60784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96267" name="Arc 11"/>
            <p:cNvSpPr>
              <a:spLocks/>
            </p:cNvSpPr>
            <p:nvPr/>
          </p:nvSpPr>
          <p:spPr bwMode="gray">
            <a:xfrm rot="-1060795">
              <a:off x="2840" y="1897"/>
              <a:ext cx="1719" cy="1171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016 w 18016"/>
                <a:gd name="T1" fmla="*/ 11915 h 21282"/>
                <a:gd name="T2" fmla="*/ 3695 w 18016"/>
                <a:gd name="T3" fmla="*/ 21282 h 21282"/>
                <a:gd name="T4" fmla="*/ 0 w 18016"/>
                <a:gd name="T5" fmla="*/ 0 h 2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16" h="21282" fill="none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</a:path>
                <a:path w="18016" h="21282" stroke="0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68" name="Freeform 12"/>
            <p:cNvSpPr>
              <a:spLocks/>
            </p:cNvSpPr>
            <p:nvPr/>
          </p:nvSpPr>
          <p:spPr bwMode="gray">
            <a:xfrm>
              <a:off x="2819" y="2496"/>
              <a:ext cx="648" cy="928"/>
            </a:xfrm>
            <a:custGeom>
              <a:avLst/>
              <a:gdLst>
                <a:gd name="T0" fmla="*/ 648 w 648"/>
                <a:gd name="T1" fmla="*/ 632 h 928"/>
                <a:gd name="T2" fmla="*/ 648 w 648"/>
                <a:gd name="T3" fmla="*/ 928 h 928"/>
                <a:gd name="T4" fmla="*/ 0 w 648"/>
                <a:gd name="T5" fmla="*/ 64 h 928"/>
                <a:gd name="T6" fmla="*/ 96 w 648"/>
                <a:gd name="T7" fmla="*/ 0 h 928"/>
                <a:gd name="T8" fmla="*/ 648 w 648"/>
                <a:gd name="T9" fmla="*/ 632 h 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8" h="928">
                  <a:moveTo>
                    <a:pt x="648" y="632"/>
                  </a:moveTo>
                  <a:lnTo>
                    <a:pt x="648" y="928"/>
                  </a:lnTo>
                  <a:lnTo>
                    <a:pt x="0" y="64"/>
                  </a:lnTo>
                  <a:lnTo>
                    <a:pt x="96" y="0"/>
                  </a:lnTo>
                  <a:lnTo>
                    <a:pt x="648" y="63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96269" name="Oval 13"/>
            <p:cNvSpPr>
              <a:spLocks noChangeArrowheads="1"/>
            </p:cNvSpPr>
            <p:nvPr/>
          </p:nvSpPr>
          <p:spPr bwMode="gray">
            <a:xfrm rot="-998297">
              <a:off x="1846" y="1830"/>
              <a:ext cx="1698" cy="84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tint val="4235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70" name="Text Box 14"/>
            <p:cNvSpPr txBox="1">
              <a:spLocks noChangeArrowheads="1"/>
            </p:cNvSpPr>
            <p:nvPr/>
          </p:nvSpPr>
          <p:spPr bwMode="gray">
            <a:xfrm>
              <a:off x="485" y="2258"/>
              <a:ext cx="17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b="1" dirty="0" smtClean="0"/>
                <a:t>Профессиональная</a:t>
              </a:r>
            </a:p>
            <a:p>
              <a:pPr algn="ctr" eaLnBrk="0" hangingPunct="0"/>
              <a:r>
                <a:rPr lang="ru-RU" b="1" dirty="0" smtClean="0"/>
                <a:t> </a:t>
              </a:r>
              <a:r>
                <a:rPr lang="ru-RU" b="1" dirty="0"/>
                <a:t>жизнь</a:t>
              </a:r>
              <a:endParaRPr lang="en-US" altLang="ru-RU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96271" name="Text Box 15"/>
            <p:cNvSpPr txBox="1">
              <a:spLocks noChangeArrowheads="1"/>
            </p:cNvSpPr>
            <p:nvPr/>
          </p:nvSpPr>
          <p:spPr bwMode="gray">
            <a:xfrm>
              <a:off x="1947" y="1424"/>
              <a:ext cx="132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b="1" dirty="0">
                  <a:solidFill>
                    <a:srgbClr val="FFFFFF"/>
                  </a:solidFill>
                  <a:latin typeface="Verdana" panose="020B0604030504040204" pitchFamily="34" charset="0"/>
                </a:rPr>
                <a:t>О</a:t>
              </a:r>
              <a:r>
                <a:rPr lang="ru-RU" altLang="ru-RU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бучение и </a:t>
              </a:r>
            </a:p>
            <a:p>
              <a:pPr algn="ctr" eaLnBrk="0" hangingPunct="0"/>
              <a:r>
                <a:rPr lang="ru-RU" altLang="ru-RU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образование</a:t>
              </a:r>
              <a:endParaRPr lang="en-US" altLang="ru-RU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96272" name="Text Box 16"/>
            <p:cNvSpPr txBox="1">
              <a:spLocks noChangeArrowheads="1"/>
            </p:cNvSpPr>
            <p:nvPr/>
          </p:nvSpPr>
          <p:spPr bwMode="gray">
            <a:xfrm>
              <a:off x="3323" y="1682"/>
              <a:ext cx="99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altLang="ru-RU" b="1" dirty="0">
                  <a:solidFill>
                    <a:srgbClr val="FFFFFF"/>
                  </a:solidFill>
                  <a:latin typeface="Verdana" panose="020B0604030504040204" pitchFamily="34" charset="0"/>
                </a:rPr>
                <a:t>С</a:t>
              </a:r>
              <a:r>
                <a:rPr lang="ru-RU" altLang="ru-RU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емейная </a:t>
              </a:r>
            </a:p>
            <a:p>
              <a:pPr algn="ctr" eaLnBrk="0" hangingPunct="0"/>
              <a:r>
                <a:rPr lang="ru-RU" altLang="ru-RU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жизнь</a:t>
              </a:r>
              <a:endParaRPr lang="en-US" altLang="ru-RU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96273" name="Text Box 17"/>
            <p:cNvSpPr txBox="1">
              <a:spLocks noChangeArrowheads="1"/>
            </p:cNvSpPr>
            <p:nvPr/>
          </p:nvSpPr>
          <p:spPr bwMode="gray">
            <a:xfrm>
              <a:off x="2937" y="2450"/>
              <a:ext cx="166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b="1" dirty="0">
                  <a:solidFill>
                    <a:srgbClr val="FFFFFF"/>
                  </a:solidFill>
                  <a:latin typeface="Verdana" panose="020B0604030504040204" pitchFamily="34" charset="0"/>
                </a:rPr>
                <a:t>О</a:t>
              </a:r>
              <a:r>
                <a:rPr lang="ru-RU" altLang="ru-RU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бщественная </a:t>
              </a:r>
            </a:p>
            <a:p>
              <a:pPr algn="ctr" eaLnBrk="0" hangingPunct="0"/>
              <a:r>
                <a:rPr lang="ru-RU" altLang="ru-RU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жизнь</a:t>
              </a:r>
              <a:endParaRPr lang="en-US" altLang="ru-RU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96274" name="Text Box 18"/>
            <p:cNvSpPr txBox="1">
              <a:spLocks noChangeArrowheads="1"/>
            </p:cNvSpPr>
            <p:nvPr/>
          </p:nvSpPr>
          <p:spPr bwMode="gray">
            <a:xfrm>
              <a:off x="1715" y="2882"/>
              <a:ext cx="10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altLang="ru-RU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Увлечения</a:t>
              </a:r>
              <a:endParaRPr lang="en-US" altLang="ru-RU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96275" name="Freeform 19"/>
            <p:cNvSpPr>
              <a:spLocks/>
            </p:cNvSpPr>
            <p:nvPr/>
          </p:nvSpPr>
          <p:spPr bwMode="gray">
            <a:xfrm>
              <a:off x="2768" y="2632"/>
              <a:ext cx="544" cy="680"/>
            </a:xfrm>
            <a:custGeom>
              <a:avLst/>
              <a:gdLst>
                <a:gd name="T0" fmla="*/ 0 w 544"/>
                <a:gd name="T1" fmla="*/ 16 h 680"/>
                <a:gd name="T2" fmla="*/ 256 w 544"/>
                <a:gd name="T3" fmla="*/ 528 h 680"/>
                <a:gd name="T4" fmla="*/ 264 w 544"/>
                <a:gd name="T5" fmla="*/ 680 h 680"/>
                <a:gd name="T6" fmla="*/ 448 w 544"/>
                <a:gd name="T7" fmla="*/ 624 h 680"/>
                <a:gd name="T8" fmla="*/ 544 w 544"/>
                <a:gd name="T9" fmla="*/ 576 h 680"/>
                <a:gd name="T10" fmla="*/ 112 w 544"/>
                <a:gd name="T11" fmla="*/ 0 h 680"/>
                <a:gd name="T12" fmla="*/ 0 w 544"/>
                <a:gd name="T13" fmla="*/ 16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4" h="680">
                  <a:moveTo>
                    <a:pt x="0" y="16"/>
                  </a:moveTo>
                  <a:lnTo>
                    <a:pt x="256" y="528"/>
                  </a:lnTo>
                  <a:lnTo>
                    <a:pt x="264" y="680"/>
                  </a:lnTo>
                  <a:lnTo>
                    <a:pt x="448" y="624"/>
                  </a:lnTo>
                  <a:lnTo>
                    <a:pt x="544" y="576"/>
                  </a:lnTo>
                  <a:lnTo>
                    <a:pt x="112" y="0"/>
                  </a:lnTo>
                  <a:lnTo>
                    <a:pt x="0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alpha val="19000"/>
                  </a:schemeClr>
                </a:gs>
                <a:gs pos="100000">
                  <a:schemeClr val="hlink">
                    <a:gamma/>
                    <a:tint val="66667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6276" name="Oval 20"/>
            <p:cNvSpPr>
              <a:spLocks noChangeArrowheads="1"/>
            </p:cNvSpPr>
            <p:nvPr/>
          </p:nvSpPr>
          <p:spPr bwMode="gray">
            <a:xfrm rot="-998297">
              <a:off x="1910" y="1989"/>
              <a:ext cx="1629" cy="68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6277" name="Rectangle 21"/>
          <p:cNvSpPr>
            <a:spLocks noGrp="1" noChangeArrowheads="1"/>
          </p:cNvSpPr>
          <p:nvPr>
            <p:ph type="title"/>
          </p:nvPr>
        </p:nvSpPr>
        <p:spPr bwMode="gray"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altLang="ru-RU" dirty="0" smtClean="0"/>
              <a:t>Жизненные сферы (методика Сенина)</a:t>
            </a:r>
            <a:endParaRPr lang="en-US" alt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3"/>
            <a:ext cx="9144000" cy="1078770"/>
          </a:xfrm>
        </p:spPr>
        <p:txBody>
          <a:bodyPr/>
          <a:lstStyle/>
          <a:p>
            <a:r>
              <a:rPr lang="ru-RU" altLang="ru-RU" sz="2800" dirty="0" smtClean="0"/>
              <a:t>Данный опросник даёт возможность</a:t>
            </a:r>
            <a:br>
              <a:rPr lang="ru-RU" altLang="ru-RU" sz="2800" dirty="0" smtClean="0"/>
            </a:br>
            <a:r>
              <a:rPr lang="ru-RU" altLang="ru-RU" sz="2800" dirty="0" smtClean="0"/>
              <a:t> пользователю ответить на три основных вопроса:</a:t>
            </a:r>
            <a:endParaRPr lang="en-US" altLang="ru-RU" sz="2800" dirty="0"/>
          </a:p>
        </p:txBody>
      </p:sp>
      <p:grpSp>
        <p:nvGrpSpPr>
          <p:cNvPr id="95235" name="Group 3"/>
          <p:cNvGrpSpPr>
            <a:grpSpLocks/>
          </p:cNvGrpSpPr>
          <p:nvPr/>
        </p:nvGrpSpPr>
        <p:grpSpPr bwMode="auto">
          <a:xfrm>
            <a:off x="1219200" y="1831975"/>
            <a:ext cx="2170113" cy="4035425"/>
            <a:chOff x="720" y="1296"/>
            <a:chExt cx="1367" cy="2542"/>
          </a:xfrm>
        </p:grpSpPr>
        <p:sp>
          <p:nvSpPr>
            <p:cNvPr id="95236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37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38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39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40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41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5242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95243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5244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5245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5246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5247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5248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ru-RU" sz="2400">
                  <a:solidFill>
                    <a:srgbClr val="000000"/>
                  </a:solidFill>
                </a:rPr>
                <a:t>1</a:t>
              </a:r>
              <a:endParaRPr lang="en-US" altLang="ru-RU"/>
            </a:p>
          </p:txBody>
        </p:sp>
        <p:sp>
          <p:nvSpPr>
            <p:cNvPr id="95249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1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dirty="0"/>
                <a:t>Какая терминальная ценность является преобладающей в жизни данного индивида?</a:t>
              </a:r>
              <a:endParaRPr lang="en-US" altLang="ru-RU" dirty="0"/>
            </a:p>
          </p:txBody>
        </p:sp>
      </p:grpSp>
      <p:grpSp>
        <p:nvGrpSpPr>
          <p:cNvPr id="95250" name="Group 18"/>
          <p:cNvGrpSpPr>
            <a:grpSpLocks/>
          </p:cNvGrpSpPr>
          <p:nvPr/>
        </p:nvGrpSpPr>
        <p:grpSpPr bwMode="auto">
          <a:xfrm>
            <a:off x="3581400" y="1831975"/>
            <a:ext cx="2166938" cy="4035425"/>
            <a:chOff x="2208" y="1296"/>
            <a:chExt cx="1365" cy="2542"/>
          </a:xfrm>
        </p:grpSpPr>
        <p:sp>
          <p:nvSpPr>
            <p:cNvPr id="95251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52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53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54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55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95256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5257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5258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5259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5260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ru-RU" sz="2400">
                  <a:solidFill>
                    <a:srgbClr val="000000"/>
                  </a:solidFill>
                </a:rPr>
                <a:t>2</a:t>
              </a:r>
              <a:endParaRPr lang="en-US" altLang="ru-RU"/>
            </a:p>
          </p:txBody>
        </p:sp>
        <p:sp>
          <p:nvSpPr>
            <p:cNvPr id="95261" name="Text Box 29"/>
            <p:cNvSpPr txBox="1">
              <a:spLocks noChangeArrowheads="1"/>
            </p:cNvSpPr>
            <p:nvPr/>
          </p:nvSpPr>
          <p:spPr bwMode="gray">
            <a:xfrm>
              <a:off x="2288" y="1847"/>
              <a:ext cx="1179" cy="1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dirty="0"/>
                <a:t>Какая жизненная сфера наиболее значима для данного индивида?</a:t>
              </a:r>
              <a:endParaRPr lang="en-US" altLang="ru-RU" dirty="0"/>
            </a:p>
          </p:txBody>
        </p:sp>
        <p:sp>
          <p:nvSpPr>
            <p:cNvPr id="95262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63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5264" name="Group 32"/>
          <p:cNvGrpSpPr>
            <a:grpSpLocks/>
          </p:cNvGrpSpPr>
          <p:nvPr/>
        </p:nvGrpSpPr>
        <p:grpSpPr bwMode="auto">
          <a:xfrm>
            <a:off x="5937250" y="1831975"/>
            <a:ext cx="2170113" cy="4035425"/>
            <a:chOff x="3692" y="1296"/>
            <a:chExt cx="1367" cy="2542"/>
          </a:xfrm>
        </p:grpSpPr>
        <p:sp>
          <p:nvSpPr>
            <p:cNvPr id="95265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66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67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68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5269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95270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5271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5272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5273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5274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5275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ru-RU" sz="2400">
                  <a:solidFill>
                    <a:srgbClr val="000000"/>
                  </a:solidFill>
                </a:rPr>
                <a:t>3</a:t>
              </a:r>
              <a:endParaRPr lang="en-US" altLang="ru-RU"/>
            </a:p>
          </p:txBody>
        </p:sp>
        <p:sp>
          <p:nvSpPr>
            <p:cNvPr id="95276" name="Text Box 44"/>
            <p:cNvSpPr txBox="1">
              <a:spLocks noChangeArrowheads="1"/>
            </p:cNvSpPr>
            <p:nvPr/>
          </p:nvSpPr>
          <p:spPr bwMode="gray">
            <a:xfrm>
              <a:off x="3717" y="1701"/>
              <a:ext cx="1323" cy="16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dirty="0" smtClean="0">
                  <a:solidFill>
                    <a:srgbClr val="000000"/>
                  </a:solidFill>
                  <a:latin typeface="Verdana" panose="020B0604030504040204" pitchFamily="34" charset="0"/>
                </a:rPr>
                <a:t>Какая жизненная сфера наиболее значима для реализации преобладающей терминальной ценности?</a:t>
              </a:r>
              <a:endParaRPr lang="en-US" altLang="ru-RU" dirty="0"/>
            </a:p>
          </p:txBody>
        </p:sp>
        <p:sp>
          <p:nvSpPr>
            <p:cNvPr id="95277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278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2057400" y="5791200"/>
            <a:ext cx="472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ru-RU" sz="1400" b="1">
                <a:solidFill>
                  <a:schemeClr val="bg1"/>
                </a:solidFill>
                <a:latin typeface="Verdana" panose="020B0604030504040204" pitchFamily="34" charset="0"/>
              </a:rPr>
              <a:t>www.themegallery.com</a:t>
            </a:r>
          </a:p>
        </p:txBody>
      </p:sp>
      <p:sp>
        <p:nvSpPr>
          <p:cNvPr id="87046" name="WordArt 6"/>
          <p:cNvSpPr>
            <a:spLocks noChangeArrowheads="1" noChangeShapeType="1" noTextEdit="1"/>
          </p:cNvSpPr>
          <p:nvPr/>
        </p:nvSpPr>
        <p:spPr bwMode="gray">
          <a:xfrm>
            <a:off x="1752600" y="2971800"/>
            <a:ext cx="575945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cs typeface="Arial" panose="020B0604020202020204" pitchFamily="34" charset="0"/>
              </a:rPr>
              <a:t>Thank You !</a:t>
            </a:r>
            <a:endParaRPr lang="ru-RU" sz="3600" b="1" kern="1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 smtClean="0"/>
              <a:t>Виды учебных мотивов</a:t>
            </a:r>
            <a:endParaRPr lang="en-US" altLang="ru-RU" sz="2400" dirty="0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55626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11430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CCFF"/>
                    </a:gs>
                    <a:gs pos="100000">
                      <a:srgbClr val="99CCFF">
                        <a:gamma/>
                        <a:tint val="27451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latin typeface="Verdana" panose="020B0604030504040204" pitchFamily="34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247775" y="3548990"/>
            <a:ext cx="20383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ru-RU" altLang="ru-RU" sz="2000" b="1" dirty="0" smtClean="0">
                <a:solidFill>
                  <a:srgbClr val="000000"/>
                </a:solidFill>
              </a:rPr>
              <a:t>Внешние</a:t>
            </a:r>
          </a:p>
          <a:p>
            <a:pPr eaLnBrk="0" hangingPunct="0"/>
            <a:r>
              <a:rPr lang="ru-RU" altLang="ru-RU" sz="1400" dirty="0" smtClean="0">
                <a:solidFill>
                  <a:srgbClr val="000000"/>
                </a:solidFill>
              </a:rPr>
              <a:t>Связаны с взаимодействием школьника с другими людьми: выбор профессии, желание выполнить долг перед родителями, чувство ответственности.</a:t>
            </a:r>
            <a:endParaRPr lang="en-US" altLang="ru-RU" sz="1400" dirty="0">
              <a:solidFill>
                <a:srgbClr val="000000"/>
              </a:solidFill>
            </a:endParaRPr>
          </a:p>
        </p:txBody>
      </p:sp>
      <p:sp>
        <p:nvSpPr>
          <p:cNvPr id="70663" name="Freeform 7"/>
          <p:cNvSpPr>
            <a:spLocks/>
          </p:cNvSpPr>
          <p:nvPr/>
        </p:nvSpPr>
        <p:spPr bwMode="gray">
          <a:xfrm>
            <a:off x="3222625" y="3255963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0664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0665" name="Freeform 9"/>
          <p:cNvSpPr>
            <a:spLocks/>
          </p:cNvSpPr>
          <p:nvPr/>
        </p:nvSpPr>
        <p:spPr bwMode="gray">
          <a:xfrm flipH="1">
            <a:off x="4875213" y="3255963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0666" name="Group 10"/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70667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0668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69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44314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0670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0671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0672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0673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3794119" y="1828800"/>
            <a:ext cx="14128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b="1" dirty="0" smtClean="0">
                <a:solidFill>
                  <a:srgbClr val="000000"/>
                </a:solidFill>
              </a:rPr>
              <a:t>Мотивы</a:t>
            </a:r>
            <a:endParaRPr lang="en-US" altLang="ru-RU" sz="1400" dirty="0">
              <a:solidFill>
                <a:srgbClr val="000000"/>
              </a:solidFill>
            </a:endParaRP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5715000" y="3581400"/>
            <a:ext cx="20383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000" b="1" dirty="0" smtClean="0">
                <a:solidFill>
                  <a:srgbClr val="000000"/>
                </a:solidFill>
              </a:rPr>
              <a:t>Внутренние </a:t>
            </a:r>
            <a:r>
              <a:rPr lang="ru-RU" altLang="ru-RU" sz="1400" dirty="0" smtClean="0">
                <a:solidFill>
                  <a:srgbClr val="000000"/>
                </a:solidFill>
              </a:rPr>
              <a:t>(познавательные)</a:t>
            </a:r>
          </a:p>
          <a:p>
            <a:r>
              <a:rPr lang="ru-RU" altLang="ru-RU" sz="1400" dirty="0" smtClean="0">
                <a:solidFill>
                  <a:srgbClr val="000000"/>
                </a:solidFill>
              </a:rPr>
              <a:t>Связаны с содержанием учебной деятельности. Овладение новыми знаниями и усвоение способов добывания знаний.</a:t>
            </a:r>
            <a:endParaRPr lang="en-US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 smtClean="0"/>
              <a:t>Содержание мотивации в школе</a:t>
            </a:r>
            <a:endParaRPr lang="en-US" altLang="ru-RU" sz="2400" dirty="0"/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gray">
          <a:xfrm flipH="1" flipV="1">
            <a:off x="755576" y="5472644"/>
            <a:ext cx="2428948" cy="195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gray">
          <a:xfrm flipH="1">
            <a:off x="794290" y="4239368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gray">
          <a:xfrm flipH="1">
            <a:off x="873125" y="3124200"/>
            <a:ext cx="416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gray">
          <a:xfrm flipH="1" flipV="1">
            <a:off x="871437" y="1790613"/>
            <a:ext cx="503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gray">
          <a:xfrm>
            <a:off x="1025525" y="1772816"/>
            <a:ext cx="0" cy="1375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gray">
          <a:xfrm flipH="1">
            <a:off x="1025524" y="3165810"/>
            <a:ext cx="8441" cy="10415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gray">
          <a:xfrm>
            <a:off x="1025525" y="4057216"/>
            <a:ext cx="0" cy="14742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gray">
          <a:xfrm>
            <a:off x="1076168" y="2009033"/>
            <a:ext cx="4074319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1400" dirty="0" smtClean="0">
                <a:latin typeface="Verdana" panose="020B0604030504040204" pitchFamily="34" charset="0"/>
              </a:rPr>
              <a:t>Самоутверждение, </a:t>
            </a:r>
          </a:p>
          <a:p>
            <a:pPr eaLnBrk="0" hangingPunct="0"/>
            <a:r>
              <a:rPr lang="ru-RU" altLang="ru-RU" sz="1400" dirty="0" smtClean="0">
                <a:latin typeface="Verdana" panose="020B0604030504040204" pitchFamily="34" charset="0"/>
              </a:rPr>
              <a:t>уровень притязаний, мотив освоения профессии (поступления в </a:t>
            </a:r>
            <a:r>
              <a:rPr lang="ru-RU" altLang="ru-RU" sz="1400" dirty="0" err="1" smtClean="0">
                <a:latin typeface="Verdana" panose="020B0604030504040204" pitchFamily="34" charset="0"/>
              </a:rPr>
              <a:t>суз</a:t>
            </a:r>
            <a:r>
              <a:rPr lang="ru-RU" altLang="ru-RU" sz="1400" dirty="0" smtClean="0">
                <a:latin typeface="Verdana" panose="020B0604030504040204" pitchFamily="34" charset="0"/>
              </a:rPr>
              <a:t>, вуз, трудоустройство) </a:t>
            </a:r>
          </a:p>
          <a:p>
            <a:pPr eaLnBrk="0" hangingPunct="0"/>
            <a:endParaRPr lang="en-US" altLang="ru-RU" sz="1400" dirty="0">
              <a:latin typeface="Verdana" panose="020B0604030504040204" pitchFamily="34" charset="0"/>
            </a:endParaRP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gray">
          <a:xfrm>
            <a:off x="1042405" y="3165810"/>
            <a:ext cx="350375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1400" dirty="0" smtClean="0">
                <a:latin typeface="Verdana" panose="020B0604030504040204" pitchFamily="34" charset="0"/>
              </a:rPr>
              <a:t>Желание найти свое место среди </a:t>
            </a:r>
          </a:p>
          <a:p>
            <a:pPr eaLnBrk="0" hangingPunct="0"/>
            <a:r>
              <a:rPr lang="ru-RU" altLang="ru-RU" sz="1400" dirty="0" smtClean="0">
                <a:latin typeface="Verdana" panose="020B0604030504040204" pitchFamily="34" charset="0"/>
              </a:rPr>
              <a:t>сверстников, познание и оценка своей личности, интерес к определенным предметам, избегание неудачи</a:t>
            </a:r>
            <a:endParaRPr lang="en-US" altLang="ru-RU" sz="1400" dirty="0">
              <a:latin typeface="Verdana" panose="020B0604030504040204" pitchFamily="34" charset="0"/>
            </a:endParaRP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gray">
          <a:xfrm>
            <a:off x="994296" y="4413721"/>
            <a:ext cx="31681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1400" dirty="0" smtClean="0">
                <a:latin typeface="Verdana" panose="020B0604030504040204" pitchFamily="34" charset="0"/>
              </a:rPr>
              <a:t>Интерес к учению,</a:t>
            </a:r>
          </a:p>
          <a:p>
            <a:pPr eaLnBrk="0" hangingPunct="0"/>
            <a:r>
              <a:rPr lang="ru-RU" altLang="ru-RU" sz="1400" dirty="0" smtClean="0">
                <a:latin typeface="Verdana" panose="020B0604030504040204" pitchFamily="34" charset="0"/>
              </a:rPr>
              <a:t>познавательная активность, ориентация на педагога и желание получать оценки,</a:t>
            </a:r>
            <a:endParaRPr lang="en-US" altLang="ru-RU" sz="1400" dirty="0">
              <a:latin typeface="Verdana" panose="020B0604030504040204" pitchFamily="34" charset="0"/>
            </a:endParaRPr>
          </a:p>
        </p:txBody>
      </p:sp>
      <p:grpSp>
        <p:nvGrpSpPr>
          <p:cNvPr id="74768" name="Group 16"/>
          <p:cNvGrpSpPr>
            <a:grpSpLocks/>
          </p:cNvGrpSpPr>
          <p:nvPr/>
        </p:nvGrpSpPr>
        <p:grpSpPr bwMode="auto">
          <a:xfrm>
            <a:off x="3184524" y="1772816"/>
            <a:ext cx="5563940" cy="4248472"/>
            <a:chOff x="1888" y="1446"/>
            <a:chExt cx="3296" cy="1812"/>
          </a:xfrm>
        </p:grpSpPr>
        <p:sp>
          <p:nvSpPr>
            <p:cNvPr id="74769" name="Freeform 17"/>
            <p:cNvSpPr>
              <a:spLocks/>
            </p:cNvSpPr>
            <p:nvPr/>
          </p:nvSpPr>
          <p:spPr bwMode="gray">
            <a:xfrm>
              <a:off x="4817" y="1446"/>
              <a:ext cx="363" cy="533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0" name="Freeform 18"/>
            <p:cNvSpPr>
              <a:spLocks/>
            </p:cNvSpPr>
            <p:nvPr/>
          </p:nvSpPr>
          <p:spPr bwMode="gray">
            <a:xfrm>
              <a:off x="3078" y="1446"/>
              <a:ext cx="2106" cy="341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1" name="Freeform 19"/>
            <p:cNvSpPr>
              <a:spLocks/>
            </p:cNvSpPr>
            <p:nvPr/>
          </p:nvSpPr>
          <p:spPr bwMode="gray">
            <a:xfrm>
              <a:off x="4452" y="1970"/>
              <a:ext cx="363" cy="530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2" name="Freeform 20"/>
            <p:cNvSpPr>
              <a:spLocks/>
            </p:cNvSpPr>
            <p:nvPr/>
          </p:nvSpPr>
          <p:spPr bwMode="gray">
            <a:xfrm>
              <a:off x="2555" y="1970"/>
              <a:ext cx="2264" cy="340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3" name="Freeform 21"/>
            <p:cNvSpPr>
              <a:spLocks/>
            </p:cNvSpPr>
            <p:nvPr/>
          </p:nvSpPr>
          <p:spPr bwMode="gray">
            <a:xfrm>
              <a:off x="4086" y="2494"/>
              <a:ext cx="361" cy="532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6" name="Freeform 24"/>
            <p:cNvSpPr>
              <a:spLocks/>
            </p:cNvSpPr>
            <p:nvPr/>
          </p:nvSpPr>
          <p:spPr bwMode="gray">
            <a:xfrm>
              <a:off x="1888" y="1543"/>
              <a:ext cx="1158" cy="1715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D113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ACD69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77" name="Rectangle 25"/>
            <p:cNvSpPr>
              <a:spLocks noChangeArrowheads="1"/>
            </p:cNvSpPr>
            <p:nvPr/>
          </p:nvSpPr>
          <p:spPr bwMode="gray">
            <a:xfrm>
              <a:off x="3076" y="1780"/>
              <a:ext cx="1743" cy="192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shade val="72549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altLang="ru-RU" sz="1600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Старшие классы</a:t>
              </a:r>
              <a:endParaRPr lang="en-US" altLang="ru-RU" sz="1600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4778" name="Rectangle 26"/>
            <p:cNvSpPr>
              <a:spLocks noChangeArrowheads="1"/>
            </p:cNvSpPr>
            <p:nvPr/>
          </p:nvSpPr>
          <p:spPr bwMode="gray">
            <a:xfrm>
              <a:off x="2556" y="2310"/>
              <a:ext cx="1900" cy="188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shade val="72549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altLang="ru-RU" sz="1600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Среднее звено</a:t>
              </a:r>
              <a:endParaRPr lang="en-US" altLang="ru-RU" sz="1600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4779" name="Freeform 27"/>
            <p:cNvSpPr>
              <a:spLocks/>
            </p:cNvSpPr>
            <p:nvPr/>
          </p:nvSpPr>
          <p:spPr bwMode="gray">
            <a:xfrm>
              <a:off x="2036" y="2494"/>
              <a:ext cx="2415" cy="343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4780" name="Rectangle 28"/>
            <p:cNvSpPr>
              <a:spLocks noChangeArrowheads="1"/>
            </p:cNvSpPr>
            <p:nvPr/>
          </p:nvSpPr>
          <p:spPr bwMode="gray">
            <a:xfrm>
              <a:off x="2038" y="2836"/>
              <a:ext cx="2056" cy="188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shade val="72549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ru-RU" altLang="ru-RU" sz="1600" b="1" dirty="0" smtClean="0">
                  <a:solidFill>
                    <a:srgbClr val="FFFFFF"/>
                  </a:solidFill>
                  <a:latin typeface="Verdana" panose="020B0604030504040204" pitchFamily="34" charset="0"/>
                </a:rPr>
                <a:t>Начальная школа</a:t>
              </a:r>
              <a:endParaRPr lang="en-US" altLang="ru-RU" sz="1600" b="1" dirty="0">
                <a:solidFill>
                  <a:srgbClr val="FFFFFF"/>
                </a:solidFill>
                <a:latin typeface="Verdan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мотивов, непосредственно связанные с учебной 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деятельностью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ru-RU" sz="28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40767"/>
            <a:ext cx="9000999" cy="487588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Мотивы, заложенные в самой учебной деятельности: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мотивы, связанные с содержанием учения: ученика побуждает учиться стремление узнать новые факты, овладеть знаниями, способами действий, проникнуть в суть явлений и т. п.;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мотивы, связанные с самим процессом учения: ученика побуждает учиться стремление проявлять интеллектуальную активность, рассуждать, преодолевать препятствия в процессе решения задач, т. е. ребенка увлекает сам процесс решения, а не только получаемые результаты</a:t>
            </a:r>
            <a:r>
              <a:rPr lang="ru-RU" altLang="ru-RU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89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1303" y="216400"/>
            <a:ext cx="8153400" cy="900113"/>
          </a:xfrm>
        </p:spPr>
        <p:txBody>
          <a:bodyPr/>
          <a:lstStyle/>
          <a:p>
            <a:r>
              <a:rPr lang="ru-RU" altLang="ru-RU" sz="2400" dirty="0" smtClean="0"/>
              <a:t>Группа </a:t>
            </a:r>
            <a:r>
              <a:rPr lang="ru-RU" altLang="ru-RU" sz="2400" dirty="0"/>
              <a:t>мотивов, непосредственно </a:t>
            </a:r>
            <a:r>
              <a:rPr lang="ru-RU" altLang="ru-RU" sz="2400" dirty="0" smtClean="0"/>
              <a:t>не связанные </a:t>
            </a:r>
            <a:r>
              <a:rPr lang="ru-RU" altLang="ru-RU" sz="2400" dirty="0"/>
              <a:t>с учебной деятельностью </a:t>
            </a:r>
            <a:br>
              <a:rPr lang="ru-RU" altLang="ru-RU" sz="2400" dirty="0"/>
            </a:br>
            <a:endParaRPr lang="en-US" altLang="ru-RU" sz="24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40767"/>
            <a:ext cx="9000999" cy="487588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altLang="ru-RU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Мотивы, связанные с тем, что лежит вне самой учебной деятельности: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широкие социальные мотивы: а) мотивы долга и ответственности перед обществом, классом, учителем, родителями и т. п.;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мотивы самоопределения (понимание значения знаний для будущего, желание подготовиться к будущей работе и т. п.) и самосовершенствования (получить развитие в результате учения);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узко личные мотивы: а) стремление получить одобрение, хорошие отметки (мотивация благополучия); б) желание быть первым учеником, занять достойное место среди товарищей (престижная мотивация);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отрицательные мотивы: стремление избежать неприятностей со стороны учителей, родителей, одноклассников (мотивация избегания неприятностей). </a:t>
            </a:r>
            <a:endParaRPr lang="en-US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 smtClean="0"/>
              <a:t>Группы мотивов</a:t>
            </a:r>
            <a:endParaRPr lang="en-US" altLang="ru-RU" sz="2400" dirty="0"/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ltGray">
          <a:xfrm>
            <a:off x="381000" y="1600200"/>
            <a:ext cx="5880100" cy="4495800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blackWhite">
          <a:xfrm>
            <a:off x="792162" y="2209800"/>
            <a:ext cx="4211885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solidFill>
                  <a:schemeClr val="bg1"/>
                </a:solidFill>
              </a:rPr>
              <a:t>Мотивы, заложенные в самой</a:t>
            </a:r>
          </a:p>
          <a:p>
            <a:pPr algn="ctr" eaLnBrk="0" hangingPunct="0"/>
            <a:r>
              <a:rPr lang="ru-RU" altLang="ru-RU" b="1" dirty="0" smtClean="0">
                <a:solidFill>
                  <a:schemeClr val="bg1"/>
                </a:solidFill>
              </a:rPr>
              <a:t> учебной деятельности: связанные с </a:t>
            </a:r>
          </a:p>
          <a:p>
            <a:pPr algn="ctr" eaLnBrk="0" hangingPunct="0"/>
            <a:r>
              <a:rPr lang="ru-RU" altLang="ru-RU" b="1" dirty="0" smtClean="0">
                <a:solidFill>
                  <a:schemeClr val="bg1"/>
                </a:solidFill>
              </a:rPr>
              <a:t>содержанием учения:</a:t>
            </a:r>
            <a:endParaRPr lang="ru-RU" altLang="ru-RU" b="1" dirty="0">
              <a:solidFill>
                <a:schemeClr val="bg1"/>
              </a:solidFill>
            </a:endParaRP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blackWhite">
          <a:xfrm>
            <a:off x="806045" y="3288504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b="1" dirty="0" smtClean="0">
                <a:solidFill>
                  <a:schemeClr val="bg1"/>
                </a:solidFill>
              </a:rPr>
              <a:t>Мотивы, связанные с тем,</a:t>
            </a:r>
          </a:p>
          <a:p>
            <a:pPr algn="ctr" eaLnBrk="0" hangingPunct="0"/>
            <a:r>
              <a:rPr lang="ru-RU" altLang="ru-RU" b="1" dirty="0" smtClean="0">
                <a:solidFill>
                  <a:schemeClr val="bg1"/>
                </a:solidFill>
              </a:rPr>
              <a:t>что лежит вне самой учебной </a:t>
            </a:r>
          </a:p>
          <a:p>
            <a:pPr algn="ctr" eaLnBrk="0" hangingPunct="0"/>
            <a:r>
              <a:rPr lang="ru-RU" altLang="ru-RU" b="1" dirty="0">
                <a:solidFill>
                  <a:schemeClr val="bg1"/>
                </a:solidFill>
              </a:rPr>
              <a:t>д</a:t>
            </a:r>
            <a:r>
              <a:rPr lang="ru-RU" altLang="ru-RU" b="1" dirty="0" smtClean="0">
                <a:solidFill>
                  <a:schemeClr val="bg1"/>
                </a:solidFill>
              </a:rPr>
              <a:t>еятельности: самоопределение и др.</a:t>
            </a:r>
            <a:endParaRPr lang="en-US" altLang="ru-RU" b="1" dirty="0">
              <a:solidFill>
                <a:schemeClr val="bg1"/>
              </a:solidFill>
            </a:endParaRP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blackWhite">
          <a:xfrm>
            <a:off x="792163" y="44958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 eaLnBrk="0" hangingPunct="0"/>
            <a:r>
              <a:rPr lang="ru-RU" altLang="ru-RU" b="1" dirty="0" smtClean="0">
                <a:solidFill>
                  <a:schemeClr val="bg1"/>
                </a:solidFill>
              </a:rPr>
              <a:t>Узко личные мотивы: мотивация </a:t>
            </a:r>
          </a:p>
          <a:p>
            <a:pPr algn="just" eaLnBrk="0" hangingPunct="0"/>
            <a:r>
              <a:rPr lang="ru-RU" altLang="ru-RU" b="1" dirty="0" smtClean="0">
                <a:solidFill>
                  <a:schemeClr val="bg1"/>
                </a:solidFill>
              </a:rPr>
              <a:t>благополучия, престижные мотивы, </a:t>
            </a:r>
          </a:p>
          <a:p>
            <a:pPr algn="just" eaLnBrk="0" hangingPunct="0"/>
            <a:r>
              <a:rPr lang="ru-RU" altLang="ru-RU" b="1" dirty="0" smtClean="0">
                <a:solidFill>
                  <a:schemeClr val="bg1"/>
                </a:solidFill>
              </a:rPr>
              <a:t>избегание неприятностей </a:t>
            </a:r>
            <a:endParaRPr lang="en-US" altLang="ru-RU" b="1" dirty="0">
              <a:solidFill>
                <a:schemeClr val="bg1"/>
              </a:solidFill>
            </a:endParaRP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5880100" y="3276600"/>
            <a:ext cx="2514600" cy="12954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Соотношение мотивов и их иерархия</a:t>
            </a:r>
            <a:endParaRPr lang="en-US" alt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 </a:t>
            </a:r>
            <a:r>
              <a:rPr lang="ru-RU" altLang="ru-RU" sz="3200" dirty="0" smtClean="0"/>
              <a:t>Способы мотивации по </a:t>
            </a:r>
            <a:r>
              <a:rPr lang="ru-RU" altLang="ru-RU" sz="3200" dirty="0" err="1" smtClean="0"/>
              <a:t>Левитесу</a:t>
            </a:r>
            <a:r>
              <a:rPr lang="ru-RU" altLang="ru-RU" sz="3200" dirty="0" smtClean="0"/>
              <a:t> </a:t>
            </a:r>
            <a:r>
              <a:rPr lang="ru-RU" altLang="ru-RU" sz="3200" dirty="0" smtClean="0"/>
              <a:t>Д.Г</a:t>
            </a:r>
            <a:r>
              <a:rPr lang="ru-RU" altLang="ru-RU" sz="3200" dirty="0" smtClean="0"/>
              <a:t>.</a:t>
            </a:r>
            <a:endParaRPr lang="en-US" altLang="ru-RU" sz="3200" dirty="0"/>
          </a:p>
        </p:txBody>
      </p:sp>
      <p:grpSp>
        <p:nvGrpSpPr>
          <p:cNvPr id="90164" name="Group 52"/>
          <p:cNvGrpSpPr>
            <a:grpSpLocks/>
          </p:cNvGrpSpPr>
          <p:nvPr/>
        </p:nvGrpSpPr>
        <p:grpSpPr bwMode="auto">
          <a:xfrm>
            <a:off x="164399" y="1268760"/>
            <a:ext cx="8285625" cy="5378894"/>
            <a:chOff x="-9" y="699"/>
            <a:chExt cx="5574" cy="3611"/>
          </a:xfrm>
        </p:grpSpPr>
        <p:sp>
          <p:nvSpPr>
            <p:cNvPr id="90165" name="Oval 53"/>
            <p:cNvSpPr>
              <a:spLocks noChangeArrowheads="1"/>
            </p:cNvSpPr>
            <p:nvPr/>
          </p:nvSpPr>
          <p:spPr bwMode="auto">
            <a:xfrm>
              <a:off x="1632" y="1344"/>
              <a:ext cx="2544" cy="2496"/>
            </a:xfrm>
            <a:prstGeom prst="ellipse">
              <a:avLst/>
            </a:prstGeom>
            <a:noFill/>
            <a:ln w="19050" algn="ctr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0166" name="Group 54"/>
            <p:cNvGrpSpPr>
              <a:grpSpLocks/>
            </p:cNvGrpSpPr>
            <p:nvPr/>
          </p:nvGrpSpPr>
          <p:grpSpPr bwMode="auto">
            <a:xfrm>
              <a:off x="2256" y="1968"/>
              <a:ext cx="1296" cy="1344"/>
              <a:chOff x="2016" y="1920"/>
              <a:chExt cx="1680" cy="1680"/>
            </a:xfrm>
          </p:grpSpPr>
          <p:sp>
            <p:nvSpPr>
              <p:cNvPr id="90167" name="Oval 5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5490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168" name="Freeform 5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 w="0">
                <a:solidFill>
                  <a:srgbClr val="BBF6E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0169" name="Text Box 57"/>
            <p:cNvSpPr txBox="1">
              <a:spLocks noChangeArrowheads="1"/>
            </p:cNvSpPr>
            <p:nvPr/>
          </p:nvSpPr>
          <p:spPr bwMode="gray">
            <a:xfrm>
              <a:off x="2277" y="2355"/>
              <a:ext cx="1276" cy="5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Способы </a:t>
              </a:r>
            </a:p>
            <a:p>
              <a:pPr algn="ctr" eaLnBrk="0" hangingPunct="0"/>
              <a:r>
                <a:rPr lang="ru-RU" altLang="ru-RU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мотивации</a:t>
              </a:r>
              <a:endParaRPr lang="en-US" alt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90170" name="Group 58"/>
            <p:cNvGrpSpPr>
              <a:grpSpLocks/>
            </p:cNvGrpSpPr>
            <p:nvPr/>
          </p:nvGrpSpPr>
          <p:grpSpPr bwMode="auto">
            <a:xfrm>
              <a:off x="-9" y="1104"/>
              <a:ext cx="3081" cy="1668"/>
              <a:chOff x="-9" y="1088"/>
              <a:chExt cx="3081" cy="1668"/>
            </a:xfrm>
          </p:grpSpPr>
          <p:grpSp>
            <p:nvGrpSpPr>
              <p:cNvPr id="90171" name="Group 59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90172" name="Oval 60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173" name="Freeform 61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solidFill>
                    <a:srgbClr val="BBF6EE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0174" name="Text Box 62"/>
              <p:cNvSpPr txBox="1">
                <a:spLocks noChangeArrowheads="1"/>
              </p:cNvSpPr>
              <p:nvPr/>
            </p:nvSpPr>
            <p:spPr bwMode="gray">
              <a:xfrm>
                <a:off x="-9" y="2487"/>
                <a:ext cx="1477" cy="269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alt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Культура общения</a:t>
                </a:r>
                <a:endParaRPr lang="en-US" alt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0175" name="Group 63"/>
            <p:cNvGrpSpPr>
              <a:grpSpLocks/>
            </p:cNvGrpSpPr>
            <p:nvPr/>
          </p:nvGrpSpPr>
          <p:grpSpPr bwMode="auto">
            <a:xfrm>
              <a:off x="2258" y="3191"/>
              <a:ext cx="179" cy="171"/>
              <a:chOff x="2258" y="3191"/>
              <a:chExt cx="179" cy="171"/>
            </a:xfrm>
          </p:grpSpPr>
          <p:sp>
            <p:nvSpPr>
              <p:cNvPr id="90176" name="Oval 64"/>
              <p:cNvSpPr>
                <a:spLocks noChangeArrowheads="1"/>
              </p:cNvSpPr>
              <p:nvPr/>
            </p:nvSpPr>
            <p:spPr bwMode="gray">
              <a:xfrm rot="18227093">
                <a:off x="2261" y="327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177" name="Oval 65"/>
              <p:cNvSpPr>
                <a:spLocks noChangeArrowheads="1"/>
              </p:cNvSpPr>
              <p:nvPr/>
            </p:nvSpPr>
            <p:spPr bwMode="gray">
              <a:xfrm rot="18227093">
                <a:off x="2353" y="31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0180" name="Oval 68"/>
            <p:cNvSpPr>
              <a:spLocks noChangeArrowheads="1"/>
            </p:cNvSpPr>
            <p:nvPr/>
          </p:nvSpPr>
          <p:spPr bwMode="gray">
            <a:xfrm>
              <a:off x="1994" y="3464"/>
              <a:ext cx="432" cy="432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24314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0184" name="Group 72"/>
            <p:cNvGrpSpPr>
              <a:grpSpLocks/>
            </p:cNvGrpSpPr>
            <p:nvPr/>
          </p:nvGrpSpPr>
          <p:grpSpPr bwMode="auto">
            <a:xfrm>
              <a:off x="3752" y="1667"/>
              <a:ext cx="581" cy="1506"/>
              <a:chOff x="1288" y="762"/>
              <a:chExt cx="2270" cy="5796"/>
            </a:xfrm>
          </p:grpSpPr>
          <p:sp>
            <p:nvSpPr>
              <p:cNvPr id="90185" name="Oval 73"/>
              <p:cNvSpPr>
                <a:spLocks noChangeArrowheads="1"/>
              </p:cNvSpPr>
              <p:nvPr/>
            </p:nvSpPr>
            <p:spPr bwMode="gray">
              <a:xfrm>
                <a:off x="1288" y="762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62353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ru-RU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anose="020B0604030504040204" pitchFamily="34" charset="0"/>
                </a:endParaRPr>
              </a:p>
              <a:p>
                <a:endParaRPr lang="ru-RU" dirty="0"/>
              </a:p>
            </p:txBody>
          </p:sp>
          <p:sp>
            <p:nvSpPr>
              <p:cNvPr id="90186" name="Freeform 74"/>
              <p:cNvSpPr>
                <a:spLocks/>
              </p:cNvSpPr>
              <p:nvPr/>
            </p:nvSpPr>
            <p:spPr bwMode="gray">
              <a:xfrm>
                <a:off x="2262" y="5015"/>
                <a:ext cx="1296" cy="1543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solidFill>
                  <a:srgbClr val="BBF6EE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0190" name="Oval 78"/>
            <p:cNvSpPr>
              <a:spLocks noChangeArrowheads="1"/>
            </p:cNvSpPr>
            <p:nvPr/>
          </p:nvSpPr>
          <p:spPr bwMode="gray">
            <a:xfrm>
              <a:off x="3426" y="3445"/>
              <a:ext cx="412" cy="392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5490"/>
                    <a:invGamma/>
                  </a:scheme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0193" name="Group 81"/>
            <p:cNvGrpSpPr>
              <a:grpSpLocks/>
            </p:cNvGrpSpPr>
            <p:nvPr/>
          </p:nvGrpSpPr>
          <p:grpSpPr bwMode="auto">
            <a:xfrm>
              <a:off x="1608" y="1625"/>
              <a:ext cx="3957" cy="2437"/>
              <a:chOff x="1608" y="1625"/>
              <a:chExt cx="3957" cy="2437"/>
            </a:xfrm>
          </p:grpSpPr>
          <p:sp>
            <p:nvSpPr>
              <p:cNvPr id="90195" name="Oval 83"/>
              <p:cNvSpPr>
                <a:spLocks noChangeArrowheads="1"/>
              </p:cNvSpPr>
              <p:nvPr/>
            </p:nvSpPr>
            <p:spPr bwMode="gray">
              <a:xfrm>
                <a:off x="1608" y="1625"/>
                <a:ext cx="432" cy="432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5490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ru-RU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panose="020B0604030504040204" pitchFamily="34" charset="0"/>
                </a:endParaRPr>
              </a:p>
            </p:txBody>
          </p:sp>
          <p:sp>
            <p:nvSpPr>
              <p:cNvPr id="90197" name="Text Box 85"/>
              <p:cNvSpPr txBox="1">
                <a:spLocks noChangeArrowheads="1"/>
              </p:cNvSpPr>
              <p:nvPr/>
            </p:nvSpPr>
            <p:spPr bwMode="gray">
              <a:xfrm>
                <a:off x="3964" y="3504"/>
                <a:ext cx="1601" cy="558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ru-RU" alt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Отказ от отметок</a:t>
                </a:r>
                <a:endParaRPr lang="en-US" alt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0198" name="Oval 86"/>
            <p:cNvSpPr>
              <a:spLocks noChangeArrowheads="1"/>
            </p:cNvSpPr>
            <p:nvPr/>
          </p:nvSpPr>
          <p:spPr bwMode="gray">
            <a:xfrm rot="18227093">
              <a:off x="3507" y="326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199" name="Oval 87"/>
            <p:cNvSpPr>
              <a:spLocks noChangeArrowheads="1"/>
            </p:cNvSpPr>
            <p:nvPr/>
          </p:nvSpPr>
          <p:spPr bwMode="gray">
            <a:xfrm rot="18227093">
              <a:off x="3411" y="3165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0200" name="Group 88"/>
            <p:cNvGrpSpPr>
              <a:grpSpLocks/>
            </p:cNvGrpSpPr>
            <p:nvPr/>
          </p:nvGrpSpPr>
          <p:grpSpPr bwMode="auto">
            <a:xfrm>
              <a:off x="1996" y="2105"/>
              <a:ext cx="239" cy="223"/>
              <a:chOff x="2044" y="2153"/>
              <a:chExt cx="239" cy="223"/>
            </a:xfrm>
          </p:grpSpPr>
          <p:sp>
            <p:nvSpPr>
              <p:cNvPr id="90201" name="Oval 89"/>
              <p:cNvSpPr>
                <a:spLocks noChangeArrowheads="1"/>
              </p:cNvSpPr>
              <p:nvPr/>
            </p:nvSpPr>
            <p:spPr bwMode="gray">
              <a:xfrm rot="18227093">
                <a:off x="2047" y="215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202" name="Oval 90"/>
              <p:cNvSpPr>
                <a:spLocks noChangeArrowheads="1"/>
              </p:cNvSpPr>
              <p:nvPr/>
            </p:nvSpPr>
            <p:spPr bwMode="gray">
              <a:xfrm rot="18227093">
                <a:off x="2199" y="229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0203" name="Group 91"/>
            <p:cNvGrpSpPr>
              <a:grpSpLocks/>
            </p:cNvGrpSpPr>
            <p:nvPr/>
          </p:nvGrpSpPr>
          <p:grpSpPr bwMode="auto">
            <a:xfrm>
              <a:off x="2832" y="1612"/>
              <a:ext cx="87" cy="260"/>
              <a:chOff x="2832" y="1612"/>
              <a:chExt cx="87" cy="260"/>
            </a:xfrm>
          </p:grpSpPr>
          <p:sp>
            <p:nvSpPr>
              <p:cNvPr id="90204" name="Oval 92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205" name="Oval 93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" name="Oval 92"/>
              <p:cNvSpPr>
                <a:spLocks noChangeArrowheads="1"/>
              </p:cNvSpPr>
              <p:nvPr/>
            </p:nvSpPr>
            <p:spPr bwMode="gray">
              <a:xfrm rot="18227093">
                <a:off x="2835" y="161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4" name="Oval 92"/>
              <p:cNvSpPr>
                <a:spLocks noChangeArrowheads="1"/>
              </p:cNvSpPr>
              <p:nvPr/>
            </p:nvSpPr>
            <p:spPr bwMode="gray">
              <a:xfrm rot="18227093">
                <a:off x="2835" y="161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0206" name="Oval 94"/>
            <p:cNvSpPr>
              <a:spLocks noChangeArrowheads="1"/>
            </p:cNvSpPr>
            <p:nvPr/>
          </p:nvSpPr>
          <p:spPr bwMode="gray">
            <a:xfrm rot="18227093">
              <a:off x="3759" y="227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207" name="Oval 95"/>
            <p:cNvSpPr>
              <a:spLocks noChangeArrowheads="1"/>
            </p:cNvSpPr>
            <p:nvPr/>
          </p:nvSpPr>
          <p:spPr bwMode="gray">
            <a:xfrm rot="18227093">
              <a:off x="3603" y="2349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208" name="Text Box 96"/>
            <p:cNvSpPr txBox="1">
              <a:spLocks noChangeArrowheads="1"/>
            </p:cNvSpPr>
            <p:nvPr/>
          </p:nvSpPr>
          <p:spPr bwMode="auto">
            <a:xfrm>
              <a:off x="296" y="1344"/>
              <a:ext cx="1192" cy="6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dirty="0"/>
                <a:t>С</a:t>
              </a:r>
              <a:r>
                <a:rPr lang="ru-RU" altLang="ru-RU" dirty="0" smtClean="0"/>
                <a:t>оздание проблемной ситуации</a:t>
              </a:r>
              <a:endParaRPr lang="en-US" altLang="ru-RU" dirty="0"/>
            </a:p>
          </p:txBody>
        </p:sp>
        <p:sp>
          <p:nvSpPr>
            <p:cNvPr id="90209" name="Text Box 97"/>
            <p:cNvSpPr txBox="1">
              <a:spLocks noChangeArrowheads="1"/>
            </p:cNvSpPr>
            <p:nvPr/>
          </p:nvSpPr>
          <p:spPr bwMode="auto">
            <a:xfrm>
              <a:off x="1824" y="699"/>
              <a:ext cx="2140" cy="4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dirty="0" smtClean="0"/>
                <a:t>Привлечение учеников к оценочной деятельности</a:t>
              </a:r>
              <a:endParaRPr lang="en-US" altLang="ru-RU" dirty="0"/>
            </a:p>
          </p:txBody>
        </p:sp>
        <p:sp>
          <p:nvSpPr>
            <p:cNvPr id="90210" name="Text Box 98"/>
            <p:cNvSpPr txBox="1">
              <a:spLocks noChangeArrowheads="1"/>
            </p:cNvSpPr>
            <p:nvPr/>
          </p:nvSpPr>
          <p:spPr bwMode="auto">
            <a:xfrm>
              <a:off x="4303" y="900"/>
              <a:ext cx="1262" cy="11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dirty="0" smtClean="0"/>
                <a:t>Постоянный анализ жизненных ситуаций, личный опыт ученика</a:t>
              </a:r>
              <a:endParaRPr lang="en-US" altLang="ru-RU" dirty="0"/>
            </a:p>
          </p:txBody>
        </p:sp>
        <p:sp>
          <p:nvSpPr>
            <p:cNvPr id="90211" name="Text Box 99"/>
            <p:cNvSpPr txBox="1">
              <a:spLocks noChangeArrowheads="1"/>
            </p:cNvSpPr>
            <p:nvPr/>
          </p:nvSpPr>
          <p:spPr bwMode="auto">
            <a:xfrm>
              <a:off x="528" y="3504"/>
              <a:ext cx="1200" cy="8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altLang="ru-RU" dirty="0" smtClean="0"/>
                <a:t>Необычная форма урока</a:t>
              </a:r>
            </a:p>
            <a:p>
              <a:pPr algn="ctr" eaLnBrk="0" hangingPunct="0"/>
              <a:endParaRPr lang="ru-RU" altLang="ru-RU" dirty="0"/>
            </a:p>
            <a:p>
              <a:pPr algn="ctr" eaLnBrk="0" hangingPunct="0"/>
              <a:endParaRPr lang="en-US" altLang="ru-RU" dirty="0"/>
            </a:p>
          </p:txBody>
        </p:sp>
        <p:sp>
          <p:nvSpPr>
            <p:cNvPr id="90212" name="Text Box 100"/>
            <p:cNvSpPr txBox="1">
              <a:spLocks noChangeArrowheads="1"/>
            </p:cNvSpPr>
            <p:nvPr/>
          </p:nvSpPr>
          <p:spPr bwMode="auto">
            <a:xfrm>
              <a:off x="4492" y="2633"/>
              <a:ext cx="1073" cy="4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altLang="ru-RU" dirty="0" smtClean="0"/>
                <a:t>Чувство юмора</a:t>
              </a:r>
              <a:endParaRPr lang="en-US" altLang="ru-RU" dirty="0"/>
            </a:p>
          </p:txBody>
        </p:sp>
      </p:grpSp>
      <p:sp>
        <p:nvSpPr>
          <p:cNvPr id="2" name="Овал 1"/>
          <p:cNvSpPr/>
          <p:nvPr/>
        </p:nvSpPr>
        <p:spPr>
          <a:xfrm>
            <a:off x="2281180" y="4274743"/>
            <a:ext cx="614930" cy="633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72958" y="4348450"/>
            <a:ext cx="652329" cy="6584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72" y="4451060"/>
            <a:ext cx="140220" cy="14022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321" y="4306347"/>
            <a:ext cx="140220" cy="1402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5627" y="4536339"/>
            <a:ext cx="140220" cy="14022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364" y="4420474"/>
            <a:ext cx="140220" cy="140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ru-RU"/>
              <a:t>Company Logo</a:t>
            </a:r>
          </a:p>
        </p:txBody>
      </p:sp>
      <p:sp>
        <p:nvSpPr>
          <p:cNvPr id="89090" name="AutoShape 2"/>
          <p:cNvSpPr>
            <a:spLocks noChangeArrowheads="1"/>
          </p:cNvSpPr>
          <p:nvPr/>
        </p:nvSpPr>
        <p:spPr bwMode="auto">
          <a:xfrm>
            <a:off x="3131988" y="3714328"/>
            <a:ext cx="2664148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ru-RU" altLang="ru-RU" sz="2000" b="1" dirty="0" smtClean="0">
                <a:latin typeface="Verdana" panose="020B0604030504040204" pitchFamily="34" charset="0"/>
              </a:rPr>
              <a:t>Целеполагание</a:t>
            </a:r>
            <a:endParaRPr lang="en-US" altLang="ru-RU" sz="2000" b="1" dirty="0">
              <a:latin typeface="Verdana" panose="020B0604030504040204" pitchFamily="34" charset="0"/>
            </a:endParaRPr>
          </a:p>
        </p:txBody>
      </p:sp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539552" y="3657600"/>
            <a:ext cx="2508448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ru-RU" altLang="ru-RU" sz="2000" b="1" dirty="0" smtClean="0">
                <a:latin typeface="Verdana" panose="020B0604030504040204" pitchFamily="34" charset="0"/>
              </a:rPr>
              <a:t>Личностный смысл учения</a:t>
            </a:r>
            <a:endParaRPr lang="en-US" altLang="ru-RU" sz="2000" b="1" dirty="0">
              <a:latin typeface="Verdana" panose="020B0604030504040204" pitchFamily="34" charset="0"/>
            </a:endParaRPr>
          </a:p>
        </p:txBody>
      </p:sp>
      <p:sp>
        <p:nvSpPr>
          <p:cNvPr id="89092" name="AutoShape 4"/>
          <p:cNvSpPr>
            <a:spLocks noChangeArrowheads="1"/>
          </p:cNvSpPr>
          <p:nvPr/>
        </p:nvSpPr>
        <p:spPr bwMode="auto">
          <a:xfrm>
            <a:off x="6011863" y="3657600"/>
            <a:ext cx="2880617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r>
              <a:rPr lang="ru-RU" altLang="ru-RU" sz="2000" b="1" dirty="0" smtClean="0">
                <a:latin typeface="Verdana" panose="020B0604030504040204" pitchFamily="34" charset="0"/>
              </a:rPr>
              <a:t>Эмоциональный компонент учения</a:t>
            </a:r>
            <a:endParaRPr lang="en-US" altLang="ru-RU" sz="2000" b="1" dirty="0">
              <a:latin typeface="Verdana" panose="020B0604030504040204" pitchFamily="34" charset="0"/>
            </a:endParaRP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dirty="0" smtClean="0"/>
              <a:t>Реализация мотива в поведении</a:t>
            </a:r>
            <a:endParaRPr lang="en-US" altLang="ru-RU" sz="2400" dirty="0"/>
          </a:p>
        </p:txBody>
      </p:sp>
      <p:sp>
        <p:nvSpPr>
          <p:cNvPr id="89094" name="AutoShape 6"/>
          <p:cNvSpPr>
            <a:spLocks noChangeArrowheads="1"/>
          </p:cNvSpPr>
          <p:nvPr/>
        </p:nvSpPr>
        <p:spPr bwMode="gray">
          <a:xfrm>
            <a:off x="3151188" y="2452688"/>
            <a:ext cx="400050" cy="449262"/>
          </a:xfrm>
          <a:prstGeom prst="chevron">
            <a:avLst>
              <a:gd name="adj" fmla="val 52514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5" name="AutoShape 7"/>
          <p:cNvSpPr>
            <a:spLocks noChangeArrowheads="1"/>
          </p:cNvSpPr>
          <p:nvPr/>
        </p:nvSpPr>
        <p:spPr bwMode="gray">
          <a:xfrm>
            <a:off x="5613400" y="2452688"/>
            <a:ext cx="398463" cy="449262"/>
          </a:xfrm>
          <a:prstGeom prst="chevron">
            <a:avLst>
              <a:gd name="adj" fmla="val 52514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gray">
          <a:xfrm>
            <a:off x="6221413" y="1833563"/>
            <a:ext cx="1703387" cy="1687512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097" name="Oval 9"/>
          <p:cNvSpPr>
            <a:spLocks noChangeArrowheads="1"/>
          </p:cNvSpPr>
          <p:nvPr/>
        </p:nvSpPr>
        <p:spPr bwMode="gray">
          <a:xfrm>
            <a:off x="6221413" y="1833563"/>
            <a:ext cx="1703387" cy="1687512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098" name="Oval 10"/>
          <p:cNvSpPr>
            <a:spLocks noChangeArrowheads="1"/>
          </p:cNvSpPr>
          <p:nvPr/>
        </p:nvSpPr>
        <p:spPr bwMode="gray">
          <a:xfrm>
            <a:off x="6332538" y="1944688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099" name="Oval 11"/>
          <p:cNvSpPr>
            <a:spLocks noChangeArrowheads="1"/>
          </p:cNvSpPr>
          <p:nvPr/>
        </p:nvSpPr>
        <p:spPr bwMode="gray">
          <a:xfrm>
            <a:off x="6357938" y="1952625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00" name="Oval 12"/>
          <p:cNvSpPr>
            <a:spLocks noChangeArrowheads="1"/>
          </p:cNvSpPr>
          <p:nvPr/>
        </p:nvSpPr>
        <p:spPr bwMode="gray">
          <a:xfrm>
            <a:off x="6411913" y="2016125"/>
            <a:ext cx="1335087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01" name="Oval 13"/>
          <p:cNvSpPr>
            <a:spLocks noChangeArrowheads="1"/>
          </p:cNvSpPr>
          <p:nvPr/>
        </p:nvSpPr>
        <p:spPr bwMode="gray">
          <a:xfrm>
            <a:off x="1295400" y="18288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102" name="Oval 14"/>
          <p:cNvSpPr>
            <a:spLocks noChangeArrowheads="1"/>
          </p:cNvSpPr>
          <p:nvPr/>
        </p:nvSpPr>
        <p:spPr bwMode="gray">
          <a:xfrm>
            <a:off x="1295400" y="18288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alpha val="32001"/>
                </a:schemeClr>
              </a:gs>
              <a:gs pos="100000">
                <a:schemeClr val="fol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103" name="Oval 15"/>
          <p:cNvSpPr>
            <a:spLocks noChangeArrowheads="1"/>
          </p:cNvSpPr>
          <p:nvPr/>
        </p:nvSpPr>
        <p:spPr bwMode="gray">
          <a:xfrm>
            <a:off x="1406525" y="193833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04" name="Oval 16"/>
          <p:cNvSpPr>
            <a:spLocks noChangeArrowheads="1"/>
          </p:cNvSpPr>
          <p:nvPr/>
        </p:nvSpPr>
        <p:spPr bwMode="gray">
          <a:xfrm>
            <a:off x="1408113" y="1941513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63529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05" name="Oval 17"/>
          <p:cNvSpPr>
            <a:spLocks noChangeArrowheads="1"/>
          </p:cNvSpPr>
          <p:nvPr/>
        </p:nvSpPr>
        <p:spPr bwMode="gray">
          <a:xfrm>
            <a:off x="1481138" y="2012950"/>
            <a:ext cx="1333500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89106" name="Group 18"/>
          <p:cNvGrpSpPr>
            <a:grpSpLocks/>
          </p:cNvGrpSpPr>
          <p:nvPr/>
        </p:nvGrpSpPr>
        <p:grpSpPr bwMode="auto">
          <a:xfrm>
            <a:off x="1501775" y="2032000"/>
            <a:ext cx="1290638" cy="1277938"/>
            <a:chOff x="4166" y="1706"/>
            <a:chExt cx="1252" cy="1252"/>
          </a:xfrm>
        </p:grpSpPr>
        <p:sp>
          <p:nvSpPr>
            <p:cNvPr id="89107" name="Oval 1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08" name="Oval 2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09" name="Oval 2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10" name="Oval 2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89111" name="Oval 23"/>
          <p:cNvSpPr>
            <a:spLocks noChangeArrowheads="1"/>
          </p:cNvSpPr>
          <p:nvPr/>
        </p:nvSpPr>
        <p:spPr bwMode="gray">
          <a:xfrm>
            <a:off x="3759200" y="1833563"/>
            <a:ext cx="1703388" cy="1687512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112" name="Oval 24"/>
          <p:cNvSpPr>
            <a:spLocks noChangeArrowheads="1"/>
          </p:cNvSpPr>
          <p:nvPr/>
        </p:nvSpPr>
        <p:spPr bwMode="gray">
          <a:xfrm>
            <a:off x="3759200" y="1833563"/>
            <a:ext cx="1703388" cy="1687512"/>
          </a:xfrm>
          <a:prstGeom prst="ellipse">
            <a:avLst/>
          </a:prstGeom>
          <a:gradFill rotWithShape="1">
            <a:gsLst>
              <a:gs pos="0">
                <a:schemeClr val="accent1">
                  <a:alpha val="32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9113" name="Oval 25"/>
          <p:cNvSpPr>
            <a:spLocks noChangeArrowheads="1"/>
          </p:cNvSpPr>
          <p:nvPr/>
        </p:nvSpPr>
        <p:spPr bwMode="gray">
          <a:xfrm>
            <a:off x="3870325" y="194468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14" name="Oval 26"/>
          <p:cNvSpPr>
            <a:spLocks noChangeArrowheads="1"/>
          </p:cNvSpPr>
          <p:nvPr/>
        </p:nvSpPr>
        <p:spPr bwMode="gray">
          <a:xfrm>
            <a:off x="3871913" y="1946275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9115" name="Oval 27"/>
          <p:cNvSpPr>
            <a:spLocks noChangeArrowheads="1"/>
          </p:cNvSpPr>
          <p:nvPr/>
        </p:nvSpPr>
        <p:spPr bwMode="gray">
          <a:xfrm>
            <a:off x="3943350" y="2016125"/>
            <a:ext cx="1333500" cy="1320800"/>
          </a:xfrm>
          <a:prstGeom prst="ellipse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89116" name="Group 28"/>
          <p:cNvGrpSpPr>
            <a:grpSpLocks/>
          </p:cNvGrpSpPr>
          <p:nvPr/>
        </p:nvGrpSpPr>
        <p:grpSpPr bwMode="auto">
          <a:xfrm>
            <a:off x="3965575" y="2032000"/>
            <a:ext cx="1290638" cy="1277938"/>
            <a:chOff x="4166" y="1706"/>
            <a:chExt cx="1252" cy="1252"/>
          </a:xfrm>
        </p:grpSpPr>
        <p:sp>
          <p:nvSpPr>
            <p:cNvPr id="89117" name="Oval 2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18" name="Oval 3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19" name="Oval 3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20" name="Oval 3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89121" name="Group 33"/>
          <p:cNvGrpSpPr>
            <a:grpSpLocks/>
          </p:cNvGrpSpPr>
          <p:nvPr/>
        </p:nvGrpSpPr>
        <p:grpSpPr bwMode="auto">
          <a:xfrm>
            <a:off x="6435725" y="2032000"/>
            <a:ext cx="1292225" cy="1277938"/>
            <a:chOff x="4166" y="1706"/>
            <a:chExt cx="1252" cy="1252"/>
          </a:xfrm>
        </p:grpSpPr>
        <p:sp>
          <p:nvSpPr>
            <p:cNvPr id="89122" name="Oval 34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23" name="Oval 35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24" name="Oval 36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9125" name="Oval 37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89126" name="Text Box 38"/>
          <p:cNvSpPr txBox="1">
            <a:spLocks noChangeArrowheads="1"/>
          </p:cNvSpPr>
          <p:nvPr/>
        </p:nvSpPr>
        <p:spPr bwMode="gray">
          <a:xfrm>
            <a:off x="1370042" y="2505075"/>
            <a:ext cx="1563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dirty="0" smtClean="0">
                <a:solidFill>
                  <a:srgbClr val="000000"/>
                </a:solidFill>
              </a:rPr>
              <a:t>Потребность</a:t>
            </a:r>
            <a:endParaRPr lang="en-US" altLang="ru-RU" dirty="0">
              <a:solidFill>
                <a:srgbClr val="000000"/>
              </a:solidFill>
            </a:endParaRPr>
          </a:p>
        </p:txBody>
      </p:sp>
      <p:sp>
        <p:nvSpPr>
          <p:cNvPr id="89127" name="Text Box 39"/>
          <p:cNvSpPr txBox="1">
            <a:spLocks noChangeArrowheads="1"/>
          </p:cNvSpPr>
          <p:nvPr/>
        </p:nvSpPr>
        <p:spPr bwMode="gray">
          <a:xfrm>
            <a:off x="4163691" y="2505075"/>
            <a:ext cx="913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Цель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  <p:sp>
        <p:nvSpPr>
          <p:cNvPr id="89128" name="Text Box 40"/>
          <p:cNvSpPr txBox="1">
            <a:spLocks noChangeArrowheads="1"/>
          </p:cNvSpPr>
          <p:nvPr/>
        </p:nvSpPr>
        <p:spPr bwMode="gray">
          <a:xfrm>
            <a:off x="6294839" y="2505075"/>
            <a:ext cx="15851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ru-RU" altLang="ru-RU" sz="2400" dirty="0" smtClean="0">
                <a:solidFill>
                  <a:srgbClr val="000000"/>
                </a:solidFill>
              </a:rPr>
              <a:t>Результат</a:t>
            </a:r>
            <a:endParaRPr lang="en-US" altLang="ru-RU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18418C"/>
      </a:dk1>
      <a:lt1>
        <a:srgbClr val="FFFFFF"/>
      </a:lt1>
      <a:dk2>
        <a:srgbClr val="FFFFE7"/>
      </a:dk2>
      <a:lt2>
        <a:srgbClr val="DDDDDD"/>
      </a:lt2>
      <a:accent1>
        <a:srgbClr val="3492B4"/>
      </a:accent1>
      <a:accent2>
        <a:srgbClr val="7CB444"/>
      </a:accent2>
      <a:accent3>
        <a:srgbClr val="FFFFFF"/>
      </a:accent3>
      <a:accent4>
        <a:srgbClr val="133677"/>
      </a:accent4>
      <a:accent5>
        <a:srgbClr val="AEC7D6"/>
      </a:accent5>
      <a:accent6>
        <a:srgbClr val="70A33D"/>
      </a:accent6>
      <a:hlink>
        <a:srgbClr val="6A9EB0"/>
      </a:hlink>
      <a:folHlink>
        <a:srgbClr val="336699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ample 1">
        <a:dk1>
          <a:srgbClr val="000066"/>
        </a:dk1>
        <a:lt1>
          <a:srgbClr val="FFFFFF"/>
        </a:lt1>
        <a:dk2>
          <a:srgbClr val="FFFFFF"/>
        </a:dk2>
        <a:lt2>
          <a:srgbClr val="B2B2B2"/>
        </a:lt2>
        <a:accent1>
          <a:srgbClr val="C0D070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DCE4BB"/>
        </a:accent5>
        <a:accent6>
          <a:srgbClr val="008AB9"/>
        </a:accent6>
        <a:hlink>
          <a:srgbClr val="CA9938"/>
        </a:hlink>
        <a:folHlink>
          <a:srgbClr val="166A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FFFFE7"/>
        </a:dk2>
        <a:lt2>
          <a:srgbClr val="B2B2B2"/>
        </a:lt2>
        <a:accent1>
          <a:srgbClr val="6D77BF"/>
        </a:accent1>
        <a:accent2>
          <a:srgbClr val="FF9966"/>
        </a:accent2>
        <a:accent3>
          <a:srgbClr val="FFFFFF"/>
        </a:accent3>
        <a:accent4>
          <a:srgbClr val="000056"/>
        </a:accent4>
        <a:accent5>
          <a:srgbClr val="BABDDC"/>
        </a:accent5>
        <a:accent6>
          <a:srgbClr val="E78A5C"/>
        </a:accent6>
        <a:hlink>
          <a:srgbClr val="A959A1"/>
        </a:hlink>
        <a:folHlink>
          <a:srgbClr val="3AAB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8418C"/>
        </a:dk1>
        <a:lt1>
          <a:srgbClr val="FFFFFF"/>
        </a:lt1>
        <a:dk2>
          <a:srgbClr val="FFFFE7"/>
        </a:dk2>
        <a:lt2>
          <a:srgbClr val="DDDDDD"/>
        </a:lt2>
        <a:accent1>
          <a:srgbClr val="3492B4"/>
        </a:accent1>
        <a:accent2>
          <a:srgbClr val="7CB444"/>
        </a:accent2>
        <a:accent3>
          <a:srgbClr val="FFFFFF"/>
        </a:accent3>
        <a:accent4>
          <a:srgbClr val="133677"/>
        </a:accent4>
        <a:accent5>
          <a:srgbClr val="AEC7D6"/>
        </a:accent5>
        <a:accent6>
          <a:srgbClr val="70A33D"/>
        </a:accent6>
        <a:hlink>
          <a:srgbClr val="6A9EB0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C954299CC7C74787C5DB4E170E6319" ma:contentTypeVersion="1" ma:contentTypeDescription="Создание документа." ma:contentTypeScope="" ma:versionID="255ca6688800207f590935740eb8b7b8">
  <xsd:schema xmlns:xsd="http://www.w3.org/2001/XMLSchema" xmlns:xs="http://www.w3.org/2001/XMLSchema" xmlns:p="http://schemas.microsoft.com/office/2006/metadata/properties" xmlns:ns2="6dde1ffd-fe43-487b-ac24-1c4381492127" targetNamespace="http://schemas.microsoft.com/office/2006/metadata/properties" ma:root="true" ma:fieldsID="d06facd95716ef3898a83695a0a86e8a" ns2:_="">
    <xsd:import namespace="6dde1ffd-fe43-487b-ac24-1c438149212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e1ffd-fe43-487b-ac24-1c438149212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de1ffd-fe43-487b-ac24-1c4381492127">WQCEFQ3537W2-1796971845-6042</_dlc_DocId>
    <_dlc_DocIdUrl xmlns="6dde1ffd-fe43-487b-ac24-1c4381492127">
      <Url>https://intra.mspu.edu.ru/tech/_layouts/15/DocIdRedir.aspx?ID=WQCEFQ3537W2-1796971845-6042</Url>
      <Description>WQCEFQ3537W2-1796971845-6042</Description>
    </_dlc_DocIdUrl>
  </documentManagement>
</p:properties>
</file>

<file path=customXml/itemProps1.xml><?xml version="1.0" encoding="utf-8"?>
<ds:datastoreItem xmlns:ds="http://schemas.openxmlformats.org/officeDocument/2006/customXml" ds:itemID="{9B1DA3D5-F67D-4BB0-9E99-D63EC87316AD}"/>
</file>

<file path=customXml/itemProps2.xml><?xml version="1.0" encoding="utf-8"?>
<ds:datastoreItem xmlns:ds="http://schemas.openxmlformats.org/officeDocument/2006/customXml" ds:itemID="{08A28BF1-2901-44A9-B448-5A78C6FF1CBD}"/>
</file>

<file path=customXml/itemProps3.xml><?xml version="1.0" encoding="utf-8"?>
<ds:datastoreItem xmlns:ds="http://schemas.openxmlformats.org/officeDocument/2006/customXml" ds:itemID="{6BBEA276-3527-4B05-B248-E54CB25FDE9B}"/>
</file>

<file path=customXml/itemProps4.xml><?xml version="1.0" encoding="utf-8"?>
<ds:datastoreItem xmlns:ds="http://schemas.openxmlformats.org/officeDocument/2006/customXml" ds:itemID="{ADAA9294-A0E7-4150-8AD2-0062B2D7AAB7}"/>
</file>

<file path=docProps/app.xml><?xml version="1.0" encoding="utf-8"?>
<Properties xmlns="http://schemas.openxmlformats.org/officeDocument/2006/extended-properties" xmlns:vt="http://schemas.openxmlformats.org/officeDocument/2006/docPropsVTypes">
  <Template>4</Template>
  <TotalTime>416</TotalTime>
  <Words>1159</Words>
  <Application>Microsoft Office PowerPoint</Application>
  <PresentationFormat>Экран (4:3)</PresentationFormat>
  <Paragraphs>195</Paragraphs>
  <Slides>24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Verdana</vt:lpstr>
      <vt:lpstr>Wingdings</vt:lpstr>
      <vt:lpstr>sample</vt:lpstr>
      <vt:lpstr>Image</vt:lpstr>
      <vt:lpstr>Диагностика мотивации</vt:lpstr>
      <vt:lpstr>Мотивация</vt:lpstr>
      <vt:lpstr>Виды учебных мотивов</vt:lpstr>
      <vt:lpstr>Содержание мотивации в школе</vt:lpstr>
      <vt:lpstr>Группа мотивов, непосредственно связанные с учебной деятельностью </vt:lpstr>
      <vt:lpstr>Группа мотивов, непосредственно не связанные с учебной деятельностью  </vt:lpstr>
      <vt:lpstr>Группы мотивов</vt:lpstr>
      <vt:lpstr> Способы мотивации по Левитесу Д.Г.</vt:lpstr>
      <vt:lpstr>Реализация мотива в поведении</vt:lpstr>
      <vt:lpstr>Концепция Маслоу</vt:lpstr>
      <vt:lpstr>Содержание потребностей  Пирамидка Маслоу</vt:lpstr>
      <vt:lpstr>Содержание потребностей  Пирамидка Маслоу</vt:lpstr>
      <vt:lpstr>Диагностика мотивации младших школьников</vt:lpstr>
      <vt:lpstr>Мотивы учебной деятельности младших школьников</vt:lpstr>
      <vt:lpstr>Методики диагностики мотивации</vt:lpstr>
      <vt:lpstr>Диагностика мотивации подростков</vt:lpstr>
      <vt:lpstr>Причины спада школьной мотивации: </vt:lpstr>
      <vt:lpstr>Опросник компании Gallup</vt:lpstr>
      <vt:lpstr>Опросник компании Gallup</vt:lpstr>
      <vt:lpstr>Методика оценки терминальных ценностей (ОТеЦ) И.Г.Сенина</vt:lpstr>
      <vt:lpstr>Методика оценки терминальных ценностей (ОТеЦ) И.Г.Сенина</vt:lpstr>
      <vt:lpstr>Жизненные сферы (методика Сенина)</vt:lpstr>
      <vt:lpstr>Данный опросник даёт возможность  пользователю ответить на три основных вопроса: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home</dc:creator>
  <cp:lastModifiedBy>home</cp:lastModifiedBy>
  <cp:revision>37</cp:revision>
  <dcterms:created xsi:type="dcterms:W3CDTF">2019-10-13T10:14:33Z</dcterms:created>
  <dcterms:modified xsi:type="dcterms:W3CDTF">2019-10-16T08:55:47Z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c3b0ceeb-ad16-4ef1-9d5d-3a1d762a51a2</vt:lpwstr>
  </property>
  <property fmtid="{D5CDD505-2E9C-101B-9397-08002B2CF9AE}" pid="3" name="ContentTypeId">
    <vt:lpwstr>0x01010053C954299CC7C74787C5DB4E170E6319</vt:lpwstr>
  </property>
</Properties>
</file>